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7" r:id="rId2"/>
    <p:sldId id="279" r:id="rId3"/>
    <p:sldId id="281" r:id="rId4"/>
    <p:sldId id="282" r:id="rId5"/>
    <p:sldId id="284" r:id="rId6"/>
    <p:sldId id="285" r:id="rId7"/>
    <p:sldId id="286" r:id="rId8"/>
    <p:sldId id="289" r:id="rId9"/>
    <p:sldId id="290" r:id="rId10"/>
    <p:sldId id="302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8DF"/>
    <a:srgbClr val="12959F"/>
    <a:srgbClr val="0D6F77"/>
    <a:srgbClr val="7FB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F8314-7DC9-4531-BAF0-431AE4EFF770}" v="788" dt="2020-12-29T21:43:44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Pacients espanyols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120-45E6-A58B-43DC2C57D1B5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120-45E6-A58B-43DC2C57D1B5}"/>
              </c:ext>
            </c:extLst>
          </c:dPt>
          <c:dLbls>
            <c:dLbl>
              <c:idx val="0"/>
              <c:layout>
                <c:manualLayout>
                  <c:x val="4.3112493673542376E-2"/>
                  <c:y val="-0.2187352585735896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5120-45E6-A58B-43DC2C57D1B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7031811280228125E-2"/>
                  <c:y val="0.2187352585735896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5120-45E6-A58B-43DC2C57D1B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a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Diagnosticats</c:v>
                </c:pt>
                <c:pt idx="1">
                  <c:v>No diagnosticats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120-45E6-A58B-43DC2C57D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653199027268574"/>
          <c:y val="0.1798783986143937"/>
          <c:w val="0.41995210408720018"/>
          <c:h val="0.64024248110126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a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Pacients espanyols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C71-40F2-B76A-7A39FBC5E81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C71-40F2-B76A-7A39FBC5E81E}"/>
              </c:ext>
            </c:extLst>
          </c:dPt>
          <c:dLbls>
            <c:dLbl>
              <c:idx val="0"/>
              <c:layout>
                <c:manualLayout>
                  <c:x val="0.15"/>
                  <c:y val="4.748404023484557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C71-40F2-B76A-7A39FBC5E81E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3.3333333333333333E-2"/>
                  <c:y val="-8.818464615042773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C71-40F2-B76A-7A39FBC5E81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ca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Tipus 2</c:v>
                </c:pt>
                <c:pt idx="1">
                  <c:v>Tipus 1 / Gestacional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C71-40F2-B76A-7A39FBC5E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a-E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ca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C69E3-2C24-48E1-94FE-E39F4448148D}" type="datetimeFigureOut">
              <a:rPr lang="ca-ES" smtClean="0"/>
              <a:t>03/01/2021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10008-B521-4F99-ACA8-6EF82B536EA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9738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10008-B521-4F99-ACA8-6EF82B536EA4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1147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10008-B521-4F99-ACA8-6EF82B536EA4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8646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10008-B521-4F99-ACA8-6EF82B536EA4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4635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1125561" y="122619"/>
            <a:ext cx="1481531" cy="1975375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9" name="Picture Placeholder 76"/>
          <p:cNvSpPr>
            <a:spLocks noGrp="1"/>
          </p:cNvSpPr>
          <p:nvPr>
            <p:ph type="pic" sz="quarter" idx="12"/>
          </p:nvPr>
        </p:nvSpPr>
        <p:spPr>
          <a:xfrm>
            <a:off x="4777878" y="554987"/>
            <a:ext cx="1743425" cy="2324566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8" name="Picture Placeholder 76"/>
          <p:cNvSpPr>
            <a:spLocks noGrp="1"/>
          </p:cNvSpPr>
          <p:nvPr>
            <p:ph type="pic" sz="quarter" idx="11"/>
          </p:nvPr>
        </p:nvSpPr>
        <p:spPr>
          <a:xfrm>
            <a:off x="2868985" y="1746426"/>
            <a:ext cx="1498561" cy="1998081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7" name="Picture Placeholder 76"/>
          <p:cNvSpPr>
            <a:spLocks noGrp="1"/>
          </p:cNvSpPr>
          <p:nvPr>
            <p:ph type="pic" sz="quarter" idx="10"/>
          </p:nvPr>
        </p:nvSpPr>
        <p:spPr>
          <a:xfrm>
            <a:off x="6194200" y="2820063"/>
            <a:ext cx="1743425" cy="2324566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309687" y="4500716"/>
            <a:ext cx="10169850" cy="2936005"/>
            <a:chOff x="-412916" y="4500715"/>
            <a:chExt cx="13559800" cy="2936005"/>
          </a:xfrm>
        </p:grpSpPr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085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0"/>
            <p:cNvSpPr>
              <a:spLocks/>
            </p:cNvSpPr>
            <p:nvPr/>
          </p:nvSpPr>
          <p:spPr bwMode="auto">
            <a:xfrm>
              <a:off x="18470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-412916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150855" y="548182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38"/>
            <p:cNvSpPr>
              <a:spLocks/>
            </p:cNvSpPr>
            <p:nvPr/>
          </p:nvSpPr>
          <p:spPr bwMode="auto">
            <a:xfrm>
              <a:off x="717067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40"/>
            <p:cNvSpPr>
              <a:spLocks/>
            </p:cNvSpPr>
            <p:nvPr/>
          </p:nvSpPr>
          <p:spPr bwMode="auto">
            <a:xfrm>
              <a:off x="24132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41"/>
            <p:cNvSpPr>
              <a:spLocks/>
            </p:cNvSpPr>
            <p:nvPr/>
          </p:nvSpPr>
          <p:spPr bwMode="auto">
            <a:xfrm>
              <a:off x="29794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42"/>
            <p:cNvSpPr>
              <a:spLocks/>
            </p:cNvSpPr>
            <p:nvPr/>
          </p:nvSpPr>
          <p:spPr bwMode="auto">
            <a:xfrm>
              <a:off x="35432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46756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45"/>
            <p:cNvSpPr>
              <a:spLocks/>
            </p:cNvSpPr>
            <p:nvPr/>
          </p:nvSpPr>
          <p:spPr bwMode="auto">
            <a:xfrm>
              <a:off x="580565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46"/>
            <p:cNvSpPr>
              <a:spLocks/>
            </p:cNvSpPr>
            <p:nvPr/>
          </p:nvSpPr>
          <p:spPr bwMode="auto">
            <a:xfrm>
              <a:off x="-412916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7170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12832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49"/>
            <p:cNvSpPr>
              <a:spLocks/>
            </p:cNvSpPr>
            <p:nvPr/>
          </p:nvSpPr>
          <p:spPr bwMode="auto">
            <a:xfrm>
              <a:off x="18470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50"/>
            <p:cNvSpPr>
              <a:spLocks/>
            </p:cNvSpPr>
            <p:nvPr/>
          </p:nvSpPr>
          <p:spPr bwMode="auto">
            <a:xfrm>
              <a:off x="24132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1"/>
            <p:cNvSpPr>
              <a:spLocks/>
            </p:cNvSpPr>
            <p:nvPr/>
          </p:nvSpPr>
          <p:spPr bwMode="auto">
            <a:xfrm>
              <a:off x="29794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41094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46756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54"/>
            <p:cNvSpPr>
              <a:spLocks/>
            </p:cNvSpPr>
            <p:nvPr/>
          </p:nvSpPr>
          <p:spPr bwMode="auto">
            <a:xfrm>
              <a:off x="52394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55"/>
            <p:cNvSpPr>
              <a:spLocks/>
            </p:cNvSpPr>
            <p:nvPr/>
          </p:nvSpPr>
          <p:spPr bwMode="auto">
            <a:xfrm>
              <a:off x="580565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86269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1032314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0889357" y="4500715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12019341" y="4500715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8626951" y="5481824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40"/>
            <p:cNvSpPr>
              <a:spLocks/>
            </p:cNvSpPr>
            <p:nvPr/>
          </p:nvSpPr>
          <p:spPr bwMode="auto">
            <a:xfrm>
              <a:off x="91931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97593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auto">
            <a:xfrm>
              <a:off x="103231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4"/>
            <p:cNvSpPr>
              <a:spLocks/>
            </p:cNvSpPr>
            <p:nvPr/>
          </p:nvSpPr>
          <p:spPr bwMode="auto">
            <a:xfrm>
              <a:off x="114555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6366984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74969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48"/>
            <p:cNvSpPr>
              <a:spLocks/>
            </p:cNvSpPr>
            <p:nvPr/>
          </p:nvSpPr>
          <p:spPr bwMode="auto">
            <a:xfrm>
              <a:off x="80631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49"/>
            <p:cNvSpPr>
              <a:spLocks/>
            </p:cNvSpPr>
            <p:nvPr/>
          </p:nvSpPr>
          <p:spPr bwMode="auto">
            <a:xfrm>
              <a:off x="86269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91931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51"/>
            <p:cNvSpPr>
              <a:spLocks/>
            </p:cNvSpPr>
            <p:nvPr/>
          </p:nvSpPr>
          <p:spPr bwMode="auto">
            <a:xfrm>
              <a:off x="97593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52"/>
            <p:cNvSpPr>
              <a:spLocks/>
            </p:cNvSpPr>
            <p:nvPr/>
          </p:nvSpPr>
          <p:spPr bwMode="auto">
            <a:xfrm>
              <a:off x="108893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53"/>
            <p:cNvSpPr>
              <a:spLocks/>
            </p:cNvSpPr>
            <p:nvPr/>
          </p:nvSpPr>
          <p:spPr bwMode="auto">
            <a:xfrm>
              <a:off x="114555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54"/>
            <p:cNvSpPr>
              <a:spLocks/>
            </p:cNvSpPr>
            <p:nvPr/>
          </p:nvSpPr>
          <p:spPr bwMode="auto">
            <a:xfrm>
              <a:off x="120193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 rot="1737091">
            <a:off x="-276630" y="178624"/>
            <a:ext cx="1751396" cy="2431441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47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8207032" y="1957633"/>
            <a:ext cx="1376417" cy="1910862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60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2" name="Pentagon 71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3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37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14498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041861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30421-3052-4883-8875-7F122E29084F}" type="datetimeFigureOut">
              <a:rPr lang="id-ID" smtClean="0"/>
              <a:t>03/01/2021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7385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30421-3052-4883-8875-7F122E29084F}" type="datetimeFigureOut">
              <a:rPr lang="id-ID" smtClean="0"/>
              <a:t>03/01/2021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6225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30421-3052-4883-8875-7F122E29084F}" type="datetimeFigureOut">
              <a:rPr lang="id-ID" smtClean="0"/>
              <a:t>03/01/2021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5292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52798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2798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05348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58147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58147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10448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63247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763247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4287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798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5348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305348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58147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104489" y="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04489" y="4572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632479" y="2286000"/>
            <a:ext cx="1525500" cy="2286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1409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9144000" cy="4156075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6911" y="6369249"/>
            <a:ext cx="1014215" cy="308348"/>
            <a:chOff x="579102" y="6369249"/>
            <a:chExt cx="1352286" cy="308348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79102" y="6372875"/>
              <a:ext cx="324300" cy="304722"/>
              <a:chOff x="4262509" y="1544643"/>
              <a:chExt cx="3712566" cy="3488436"/>
            </a:xfrm>
          </p:grpSpPr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5358748" y="1997341"/>
                <a:ext cx="701238" cy="1402476"/>
              </a:xfrm>
              <a:custGeom>
                <a:avLst/>
                <a:gdLst>
                  <a:gd name="T0" fmla="*/ 0 w 316"/>
                  <a:gd name="T1" fmla="*/ 316 h 632"/>
                  <a:gd name="T2" fmla="*/ 316 w 316"/>
                  <a:gd name="T3" fmla="*/ 632 h 632"/>
                  <a:gd name="T4" fmla="*/ 316 w 316"/>
                  <a:gd name="T5" fmla="*/ 0 h 632"/>
                  <a:gd name="T6" fmla="*/ 0 w 316"/>
                  <a:gd name="T7" fmla="*/ 31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" h="632">
                    <a:moveTo>
                      <a:pt x="0" y="316"/>
                    </a:moveTo>
                    <a:lnTo>
                      <a:pt x="316" y="632"/>
                    </a:lnTo>
                    <a:lnTo>
                      <a:pt x="316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4706330" y="3437542"/>
                <a:ext cx="1335903" cy="667952"/>
              </a:xfrm>
              <a:custGeom>
                <a:avLst/>
                <a:gdLst>
                  <a:gd name="T0" fmla="*/ 602 w 602"/>
                  <a:gd name="T1" fmla="*/ 0 h 301"/>
                  <a:gd name="T2" fmla="*/ 0 w 602"/>
                  <a:gd name="T3" fmla="*/ 0 h 301"/>
                  <a:gd name="T4" fmla="*/ 301 w 602"/>
                  <a:gd name="T5" fmla="*/ 301 h 301"/>
                  <a:gd name="T6" fmla="*/ 602 w 602"/>
                  <a:gd name="T7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2" h="301">
                    <a:moveTo>
                      <a:pt x="602" y="0"/>
                    </a:moveTo>
                    <a:lnTo>
                      <a:pt x="0" y="0"/>
                    </a:lnTo>
                    <a:lnTo>
                      <a:pt x="301" y="301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3" name="Freeform 18"/>
              <p:cNvSpPr>
                <a:spLocks/>
              </p:cNvSpPr>
              <p:nvPr/>
            </p:nvSpPr>
            <p:spPr bwMode="auto">
              <a:xfrm>
                <a:off x="4262509" y="2525488"/>
                <a:ext cx="1779724" cy="889863"/>
              </a:xfrm>
              <a:custGeom>
                <a:avLst/>
                <a:gdLst>
                  <a:gd name="T0" fmla="*/ 802 w 802"/>
                  <a:gd name="T1" fmla="*/ 401 h 401"/>
                  <a:gd name="T2" fmla="*/ 401 w 802"/>
                  <a:gd name="T3" fmla="*/ 0 h 401"/>
                  <a:gd name="T4" fmla="*/ 0 w 802"/>
                  <a:gd name="T5" fmla="*/ 401 h 401"/>
                  <a:gd name="T6" fmla="*/ 802 w 802"/>
                  <a:gd name="T7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2" h="401">
                    <a:moveTo>
                      <a:pt x="802" y="401"/>
                    </a:moveTo>
                    <a:lnTo>
                      <a:pt x="401" y="0"/>
                    </a:lnTo>
                    <a:lnTo>
                      <a:pt x="0" y="401"/>
                    </a:lnTo>
                    <a:lnTo>
                      <a:pt x="802" y="4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5269984" y="3453075"/>
                <a:ext cx="790002" cy="1580004"/>
              </a:xfrm>
              <a:custGeom>
                <a:avLst/>
                <a:gdLst>
                  <a:gd name="T0" fmla="*/ 356 w 356"/>
                  <a:gd name="T1" fmla="*/ 0 h 712"/>
                  <a:gd name="T2" fmla="*/ 0 w 356"/>
                  <a:gd name="T3" fmla="*/ 356 h 712"/>
                  <a:gd name="T4" fmla="*/ 356 w 356"/>
                  <a:gd name="T5" fmla="*/ 712 h 712"/>
                  <a:gd name="T6" fmla="*/ 356 w 356"/>
                  <a:gd name="T7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6" h="712">
                    <a:moveTo>
                      <a:pt x="356" y="0"/>
                    </a:moveTo>
                    <a:lnTo>
                      <a:pt x="0" y="356"/>
                    </a:lnTo>
                    <a:lnTo>
                      <a:pt x="356" y="712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6079957" y="1544643"/>
                <a:ext cx="932025" cy="1855173"/>
              </a:xfrm>
              <a:custGeom>
                <a:avLst/>
                <a:gdLst>
                  <a:gd name="T0" fmla="*/ 0 w 420"/>
                  <a:gd name="T1" fmla="*/ 836 h 836"/>
                  <a:gd name="T2" fmla="*/ 420 w 420"/>
                  <a:gd name="T3" fmla="*/ 418 h 836"/>
                  <a:gd name="T4" fmla="*/ 0 w 420"/>
                  <a:gd name="T5" fmla="*/ 0 h 836"/>
                  <a:gd name="T6" fmla="*/ 0 w 420"/>
                  <a:gd name="T7" fmla="*/ 836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0" h="836">
                    <a:moveTo>
                      <a:pt x="0" y="836"/>
                    </a:moveTo>
                    <a:lnTo>
                      <a:pt x="420" y="418"/>
                    </a:lnTo>
                    <a:lnTo>
                      <a:pt x="0" y="0"/>
                    </a:lnTo>
                    <a:lnTo>
                      <a:pt x="0" y="8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6079957" y="3453075"/>
                <a:ext cx="647979" cy="1289302"/>
              </a:xfrm>
              <a:custGeom>
                <a:avLst/>
                <a:gdLst>
                  <a:gd name="T0" fmla="*/ 0 w 292"/>
                  <a:gd name="T1" fmla="*/ 0 h 581"/>
                  <a:gd name="T2" fmla="*/ 0 w 292"/>
                  <a:gd name="T3" fmla="*/ 581 h 581"/>
                  <a:gd name="T4" fmla="*/ 292 w 292"/>
                  <a:gd name="T5" fmla="*/ 292 h 581"/>
                  <a:gd name="T6" fmla="*/ 0 w 292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2" h="581">
                    <a:moveTo>
                      <a:pt x="0" y="0"/>
                    </a:moveTo>
                    <a:lnTo>
                      <a:pt x="0" y="581"/>
                    </a:lnTo>
                    <a:lnTo>
                      <a:pt x="292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6095492" y="2663073"/>
                <a:ext cx="1511211" cy="752278"/>
              </a:xfrm>
              <a:custGeom>
                <a:avLst/>
                <a:gdLst>
                  <a:gd name="T0" fmla="*/ 0 w 681"/>
                  <a:gd name="T1" fmla="*/ 339 h 339"/>
                  <a:gd name="T2" fmla="*/ 681 w 681"/>
                  <a:gd name="T3" fmla="*/ 339 h 339"/>
                  <a:gd name="T4" fmla="*/ 342 w 681"/>
                  <a:gd name="T5" fmla="*/ 0 h 339"/>
                  <a:gd name="T6" fmla="*/ 0 w 681"/>
                  <a:gd name="T7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1" h="339">
                    <a:moveTo>
                      <a:pt x="0" y="339"/>
                    </a:moveTo>
                    <a:lnTo>
                      <a:pt x="681" y="339"/>
                    </a:lnTo>
                    <a:lnTo>
                      <a:pt x="342" y="0"/>
                    </a:ln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6095492" y="3437542"/>
                <a:ext cx="1879583" cy="943121"/>
              </a:xfrm>
              <a:custGeom>
                <a:avLst/>
                <a:gdLst>
                  <a:gd name="T0" fmla="*/ 0 w 847"/>
                  <a:gd name="T1" fmla="*/ 0 h 425"/>
                  <a:gd name="T2" fmla="*/ 423 w 847"/>
                  <a:gd name="T3" fmla="*/ 425 h 425"/>
                  <a:gd name="T4" fmla="*/ 847 w 847"/>
                  <a:gd name="T5" fmla="*/ 0 h 425"/>
                  <a:gd name="T6" fmla="*/ 0 w 847"/>
                  <a:gd name="T7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7" h="425">
                    <a:moveTo>
                      <a:pt x="0" y="0"/>
                    </a:moveTo>
                    <a:lnTo>
                      <a:pt x="423" y="425"/>
                    </a:lnTo>
                    <a:lnTo>
                      <a:pt x="8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882725" y="6369249"/>
              <a:ext cx="1048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tx2"/>
                  </a:solidFill>
                  <a:latin typeface="Bebas" pitchFamily="2" charset="0"/>
                </a:rPr>
                <a:t>KOMPLET</a:t>
              </a:r>
            </a:p>
          </p:txBody>
        </p:sp>
      </p:grpSp>
      <p:sp>
        <p:nvSpPr>
          <p:cNvPr id="19" name="Pentagon 18"/>
          <p:cNvSpPr/>
          <p:nvPr userDrawn="1"/>
        </p:nvSpPr>
        <p:spPr>
          <a:xfrm rot="10800000">
            <a:off x="8598322" y="6315958"/>
            <a:ext cx="545678" cy="44343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2200" y="6350197"/>
            <a:ext cx="382742" cy="365125"/>
          </a:xfrm>
          <a:prstGeom prst="rect">
            <a:avLst/>
          </a:prstGeom>
        </p:spPr>
        <p:txBody>
          <a:bodyPr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49951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26911" y="6369249"/>
            <a:ext cx="1014215" cy="308348"/>
            <a:chOff x="579102" y="6369249"/>
            <a:chExt cx="1352286" cy="308348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79102" y="6372875"/>
              <a:ext cx="324300" cy="304722"/>
              <a:chOff x="4262509" y="1544643"/>
              <a:chExt cx="3712566" cy="3488436"/>
            </a:xfrm>
          </p:grpSpPr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5358748" y="1997341"/>
                <a:ext cx="701238" cy="1402476"/>
              </a:xfrm>
              <a:custGeom>
                <a:avLst/>
                <a:gdLst>
                  <a:gd name="T0" fmla="*/ 0 w 316"/>
                  <a:gd name="T1" fmla="*/ 316 h 632"/>
                  <a:gd name="T2" fmla="*/ 316 w 316"/>
                  <a:gd name="T3" fmla="*/ 632 h 632"/>
                  <a:gd name="T4" fmla="*/ 316 w 316"/>
                  <a:gd name="T5" fmla="*/ 0 h 632"/>
                  <a:gd name="T6" fmla="*/ 0 w 316"/>
                  <a:gd name="T7" fmla="*/ 316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" h="632">
                    <a:moveTo>
                      <a:pt x="0" y="316"/>
                    </a:moveTo>
                    <a:lnTo>
                      <a:pt x="316" y="632"/>
                    </a:lnTo>
                    <a:lnTo>
                      <a:pt x="316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4706330" y="3437542"/>
                <a:ext cx="1335903" cy="667952"/>
              </a:xfrm>
              <a:custGeom>
                <a:avLst/>
                <a:gdLst>
                  <a:gd name="T0" fmla="*/ 602 w 602"/>
                  <a:gd name="T1" fmla="*/ 0 h 301"/>
                  <a:gd name="T2" fmla="*/ 0 w 602"/>
                  <a:gd name="T3" fmla="*/ 0 h 301"/>
                  <a:gd name="T4" fmla="*/ 301 w 602"/>
                  <a:gd name="T5" fmla="*/ 301 h 301"/>
                  <a:gd name="T6" fmla="*/ 602 w 602"/>
                  <a:gd name="T7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2" h="301">
                    <a:moveTo>
                      <a:pt x="602" y="0"/>
                    </a:moveTo>
                    <a:lnTo>
                      <a:pt x="0" y="0"/>
                    </a:lnTo>
                    <a:lnTo>
                      <a:pt x="301" y="301"/>
                    </a:ln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3" name="Freeform 18"/>
              <p:cNvSpPr>
                <a:spLocks/>
              </p:cNvSpPr>
              <p:nvPr/>
            </p:nvSpPr>
            <p:spPr bwMode="auto">
              <a:xfrm>
                <a:off x="4262509" y="2525488"/>
                <a:ext cx="1779724" cy="889863"/>
              </a:xfrm>
              <a:custGeom>
                <a:avLst/>
                <a:gdLst>
                  <a:gd name="T0" fmla="*/ 802 w 802"/>
                  <a:gd name="T1" fmla="*/ 401 h 401"/>
                  <a:gd name="T2" fmla="*/ 401 w 802"/>
                  <a:gd name="T3" fmla="*/ 0 h 401"/>
                  <a:gd name="T4" fmla="*/ 0 w 802"/>
                  <a:gd name="T5" fmla="*/ 401 h 401"/>
                  <a:gd name="T6" fmla="*/ 802 w 802"/>
                  <a:gd name="T7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2" h="401">
                    <a:moveTo>
                      <a:pt x="802" y="401"/>
                    </a:moveTo>
                    <a:lnTo>
                      <a:pt x="401" y="0"/>
                    </a:lnTo>
                    <a:lnTo>
                      <a:pt x="0" y="401"/>
                    </a:lnTo>
                    <a:lnTo>
                      <a:pt x="802" y="4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5269984" y="3453075"/>
                <a:ext cx="790002" cy="1580004"/>
              </a:xfrm>
              <a:custGeom>
                <a:avLst/>
                <a:gdLst>
                  <a:gd name="T0" fmla="*/ 356 w 356"/>
                  <a:gd name="T1" fmla="*/ 0 h 712"/>
                  <a:gd name="T2" fmla="*/ 0 w 356"/>
                  <a:gd name="T3" fmla="*/ 356 h 712"/>
                  <a:gd name="T4" fmla="*/ 356 w 356"/>
                  <a:gd name="T5" fmla="*/ 712 h 712"/>
                  <a:gd name="T6" fmla="*/ 356 w 356"/>
                  <a:gd name="T7" fmla="*/ 0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6" h="712">
                    <a:moveTo>
                      <a:pt x="356" y="0"/>
                    </a:moveTo>
                    <a:lnTo>
                      <a:pt x="0" y="356"/>
                    </a:lnTo>
                    <a:lnTo>
                      <a:pt x="356" y="712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5" name="Freeform 20"/>
              <p:cNvSpPr>
                <a:spLocks/>
              </p:cNvSpPr>
              <p:nvPr/>
            </p:nvSpPr>
            <p:spPr bwMode="auto">
              <a:xfrm>
                <a:off x="6079957" y="1544643"/>
                <a:ext cx="932025" cy="1855173"/>
              </a:xfrm>
              <a:custGeom>
                <a:avLst/>
                <a:gdLst>
                  <a:gd name="T0" fmla="*/ 0 w 420"/>
                  <a:gd name="T1" fmla="*/ 836 h 836"/>
                  <a:gd name="T2" fmla="*/ 420 w 420"/>
                  <a:gd name="T3" fmla="*/ 418 h 836"/>
                  <a:gd name="T4" fmla="*/ 0 w 420"/>
                  <a:gd name="T5" fmla="*/ 0 h 836"/>
                  <a:gd name="T6" fmla="*/ 0 w 420"/>
                  <a:gd name="T7" fmla="*/ 836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0" h="836">
                    <a:moveTo>
                      <a:pt x="0" y="836"/>
                    </a:moveTo>
                    <a:lnTo>
                      <a:pt x="420" y="418"/>
                    </a:lnTo>
                    <a:lnTo>
                      <a:pt x="0" y="0"/>
                    </a:lnTo>
                    <a:lnTo>
                      <a:pt x="0" y="8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6" name="Freeform 21"/>
              <p:cNvSpPr>
                <a:spLocks/>
              </p:cNvSpPr>
              <p:nvPr/>
            </p:nvSpPr>
            <p:spPr bwMode="auto">
              <a:xfrm>
                <a:off x="6079957" y="3453075"/>
                <a:ext cx="647979" cy="1289302"/>
              </a:xfrm>
              <a:custGeom>
                <a:avLst/>
                <a:gdLst>
                  <a:gd name="T0" fmla="*/ 0 w 292"/>
                  <a:gd name="T1" fmla="*/ 0 h 581"/>
                  <a:gd name="T2" fmla="*/ 0 w 292"/>
                  <a:gd name="T3" fmla="*/ 581 h 581"/>
                  <a:gd name="T4" fmla="*/ 292 w 292"/>
                  <a:gd name="T5" fmla="*/ 292 h 581"/>
                  <a:gd name="T6" fmla="*/ 0 w 292"/>
                  <a:gd name="T7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2" h="581">
                    <a:moveTo>
                      <a:pt x="0" y="0"/>
                    </a:moveTo>
                    <a:lnTo>
                      <a:pt x="0" y="581"/>
                    </a:lnTo>
                    <a:lnTo>
                      <a:pt x="292" y="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7" name="Freeform 22"/>
              <p:cNvSpPr>
                <a:spLocks/>
              </p:cNvSpPr>
              <p:nvPr/>
            </p:nvSpPr>
            <p:spPr bwMode="auto">
              <a:xfrm>
                <a:off x="6095492" y="2663073"/>
                <a:ext cx="1511211" cy="752278"/>
              </a:xfrm>
              <a:custGeom>
                <a:avLst/>
                <a:gdLst>
                  <a:gd name="T0" fmla="*/ 0 w 681"/>
                  <a:gd name="T1" fmla="*/ 339 h 339"/>
                  <a:gd name="T2" fmla="*/ 681 w 681"/>
                  <a:gd name="T3" fmla="*/ 339 h 339"/>
                  <a:gd name="T4" fmla="*/ 342 w 681"/>
                  <a:gd name="T5" fmla="*/ 0 h 339"/>
                  <a:gd name="T6" fmla="*/ 0 w 681"/>
                  <a:gd name="T7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1" h="339">
                    <a:moveTo>
                      <a:pt x="0" y="339"/>
                    </a:moveTo>
                    <a:lnTo>
                      <a:pt x="681" y="339"/>
                    </a:lnTo>
                    <a:lnTo>
                      <a:pt x="342" y="0"/>
                    </a:ln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  <p:sp>
            <p:nvSpPr>
              <p:cNvPr id="18" name="Freeform 23"/>
              <p:cNvSpPr>
                <a:spLocks/>
              </p:cNvSpPr>
              <p:nvPr/>
            </p:nvSpPr>
            <p:spPr bwMode="auto">
              <a:xfrm>
                <a:off x="6095492" y="3437542"/>
                <a:ext cx="1879583" cy="943121"/>
              </a:xfrm>
              <a:custGeom>
                <a:avLst/>
                <a:gdLst>
                  <a:gd name="T0" fmla="*/ 0 w 847"/>
                  <a:gd name="T1" fmla="*/ 0 h 425"/>
                  <a:gd name="T2" fmla="*/ 423 w 847"/>
                  <a:gd name="T3" fmla="*/ 425 h 425"/>
                  <a:gd name="T4" fmla="*/ 847 w 847"/>
                  <a:gd name="T5" fmla="*/ 0 h 425"/>
                  <a:gd name="T6" fmla="*/ 0 w 847"/>
                  <a:gd name="T7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7" h="425">
                    <a:moveTo>
                      <a:pt x="0" y="0"/>
                    </a:moveTo>
                    <a:lnTo>
                      <a:pt x="423" y="425"/>
                    </a:lnTo>
                    <a:lnTo>
                      <a:pt x="8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788"/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882725" y="6369249"/>
              <a:ext cx="10486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>
                  <a:solidFill>
                    <a:schemeClr val="tx2"/>
                  </a:solidFill>
                  <a:latin typeface="Bebas" pitchFamily="2" charset="0"/>
                </a:rPr>
                <a:t>KOMPLET</a:t>
              </a:r>
            </a:p>
          </p:txBody>
        </p:sp>
      </p:grpSp>
      <p:sp>
        <p:nvSpPr>
          <p:cNvPr id="19" name="Pentagon 18"/>
          <p:cNvSpPr/>
          <p:nvPr userDrawn="1"/>
        </p:nvSpPr>
        <p:spPr>
          <a:xfrm rot="10800000">
            <a:off x="8598322" y="6315958"/>
            <a:ext cx="545678" cy="44343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2200" y="6350197"/>
            <a:ext cx="382742" cy="365125"/>
          </a:xfrm>
          <a:prstGeom prst="rect">
            <a:avLst/>
          </a:prstGeom>
        </p:spPr>
        <p:txBody>
          <a:bodyPr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779208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27715" cy="6858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entagon 6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5289" y="545147"/>
            <a:ext cx="486000" cy="365125"/>
          </a:xfrm>
          <a:prstGeom prst="rect">
            <a:avLst/>
          </a:prstGeom>
        </p:spPr>
        <p:txBody>
          <a:bodyPr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916687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309687" y="4500716"/>
            <a:ext cx="10169850" cy="2936005"/>
            <a:chOff x="-412916" y="4500715"/>
            <a:chExt cx="13559800" cy="2936005"/>
          </a:xfrm>
        </p:grpSpPr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085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0"/>
            <p:cNvSpPr>
              <a:spLocks/>
            </p:cNvSpPr>
            <p:nvPr/>
          </p:nvSpPr>
          <p:spPr bwMode="auto">
            <a:xfrm>
              <a:off x="18470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36"/>
            <p:cNvSpPr>
              <a:spLocks/>
            </p:cNvSpPr>
            <p:nvPr/>
          </p:nvSpPr>
          <p:spPr bwMode="auto">
            <a:xfrm>
              <a:off x="-412916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37"/>
            <p:cNvSpPr>
              <a:spLocks/>
            </p:cNvSpPr>
            <p:nvPr/>
          </p:nvSpPr>
          <p:spPr bwMode="auto">
            <a:xfrm>
              <a:off x="150855" y="548182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38"/>
            <p:cNvSpPr>
              <a:spLocks/>
            </p:cNvSpPr>
            <p:nvPr/>
          </p:nvSpPr>
          <p:spPr bwMode="auto">
            <a:xfrm>
              <a:off x="717067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40"/>
            <p:cNvSpPr>
              <a:spLocks/>
            </p:cNvSpPr>
            <p:nvPr/>
          </p:nvSpPr>
          <p:spPr bwMode="auto">
            <a:xfrm>
              <a:off x="24132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41"/>
            <p:cNvSpPr>
              <a:spLocks/>
            </p:cNvSpPr>
            <p:nvPr/>
          </p:nvSpPr>
          <p:spPr bwMode="auto">
            <a:xfrm>
              <a:off x="29794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42"/>
            <p:cNvSpPr>
              <a:spLocks/>
            </p:cNvSpPr>
            <p:nvPr/>
          </p:nvSpPr>
          <p:spPr bwMode="auto">
            <a:xfrm>
              <a:off x="35432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44"/>
            <p:cNvSpPr>
              <a:spLocks/>
            </p:cNvSpPr>
            <p:nvPr/>
          </p:nvSpPr>
          <p:spPr bwMode="auto">
            <a:xfrm>
              <a:off x="46756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45"/>
            <p:cNvSpPr>
              <a:spLocks/>
            </p:cNvSpPr>
            <p:nvPr/>
          </p:nvSpPr>
          <p:spPr bwMode="auto">
            <a:xfrm>
              <a:off x="580565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46"/>
            <p:cNvSpPr>
              <a:spLocks/>
            </p:cNvSpPr>
            <p:nvPr/>
          </p:nvSpPr>
          <p:spPr bwMode="auto">
            <a:xfrm>
              <a:off x="-412916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7170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12832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49"/>
            <p:cNvSpPr>
              <a:spLocks/>
            </p:cNvSpPr>
            <p:nvPr/>
          </p:nvSpPr>
          <p:spPr bwMode="auto">
            <a:xfrm>
              <a:off x="18470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50"/>
            <p:cNvSpPr>
              <a:spLocks/>
            </p:cNvSpPr>
            <p:nvPr/>
          </p:nvSpPr>
          <p:spPr bwMode="auto">
            <a:xfrm>
              <a:off x="24132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1"/>
            <p:cNvSpPr>
              <a:spLocks/>
            </p:cNvSpPr>
            <p:nvPr/>
          </p:nvSpPr>
          <p:spPr bwMode="auto">
            <a:xfrm>
              <a:off x="29794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41094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46756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54"/>
            <p:cNvSpPr>
              <a:spLocks/>
            </p:cNvSpPr>
            <p:nvPr/>
          </p:nvSpPr>
          <p:spPr bwMode="auto">
            <a:xfrm>
              <a:off x="52394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55"/>
            <p:cNvSpPr>
              <a:spLocks/>
            </p:cNvSpPr>
            <p:nvPr/>
          </p:nvSpPr>
          <p:spPr bwMode="auto">
            <a:xfrm>
              <a:off x="580565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>
              <a:off x="86269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1032314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10889357" y="4500715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4"/>
            <p:cNvSpPr>
              <a:spLocks/>
            </p:cNvSpPr>
            <p:nvPr/>
          </p:nvSpPr>
          <p:spPr bwMode="auto">
            <a:xfrm>
              <a:off x="12019341" y="4500715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8626951" y="5481824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40"/>
            <p:cNvSpPr>
              <a:spLocks/>
            </p:cNvSpPr>
            <p:nvPr/>
          </p:nvSpPr>
          <p:spPr bwMode="auto">
            <a:xfrm>
              <a:off x="91931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97593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auto">
            <a:xfrm>
              <a:off x="103231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4"/>
            <p:cNvSpPr>
              <a:spLocks/>
            </p:cNvSpPr>
            <p:nvPr/>
          </p:nvSpPr>
          <p:spPr bwMode="auto">
            <a:xfrm>
              <a:off x="114555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46"/>
            <p:cNvSpPr>
              <a:spLocks/>
            </p:cNvSpPr>
            <p:nvPr/>
          </p:nvSpPr>
          <p:spPr bwMode="auto">
            <a:xfrm>
              <a:off x="6366984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47"/>
            <p:cNvSpPr>
              <a:spLocks/>
            </p:cNvSpPr>
            <p:nvPr/>
          </p:nvSpPr>
          <p:spPr bwMode="auto">
            <a:xfrm>
              <a:off x="74969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48"/>
            <p:cNvSpPr>
              <a:spLocks/>
            </p:cNvSpPr>
            <p:nvPr/>
          </p:nvSpPr>
          <p:spPr bwMode="auto">
            <a:xfrm>
              <a:off x="80631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49"/>
            <p:cNvSpPr>
              <a:spLocks/>
            </p:cNvSpPr>
            <p:nvPr/>
          </p:nvSpPr>
          <p:spPr bwMode="auto">
            <a:xfrm>
              <a:off x="86269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50"/>
            <p:cNvSpPr>
              <a:spLocks/>
            </p:cNvSpPr>
            <p:nvPr/>
          </p:nvSpPr>
          <p:spPr bwMode="auto">
            <a:xfrm>
              <a:off x="91931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51"/>
            <p:cNvSpPr>
              <a:spLocks/>
            </p:cNvSpPr>
            <p:nvPr/>
          </p:nvSpPr>
          <p:spPr bwMode="auto">
            <a:xfrm>
              <a:off x="97593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52"/>
            <p:cNvSpPr>
              <a:spLocks/>
            </p:cNvSpPr>
            <p:nvPr/>
          </p:nvSpPr>
          <p:spPr bwMode="auto">
            <a:xfrm>
              <a:off x="108893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53"/>
            <p:cNvSpPr>
              <a:spLocks/>
            </p:cNvSpPr>
            <p:nvPr/>
          </p:nvSpPr>
          <p:spPr bwMode="auto">
            <a:xfrm>
              <a:off x="114555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54"/>
            <p:cNvSpPr>
              <a:spLocks/>
            </p:cNvSpPr>
            <p:nvPr/>
          </p:nvSpPr>
          <p:spPr bwMode="auto">
            <a:xfrm>
              <a:off x="120193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 rot="1737091">
            <a:off x="-276630" y="178624"/>
            <a:ext cx="1751396" cy="2431441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47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8207032" y="1957633"/>
            <a:ext cx="1376417" cy="1910862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60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72" name="Pentagon 71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73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0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5289" y="545147"/>
            <a:ext cx="486000" cy="365125"/>
          </a:xfrm>
          <a:prstGeom prst="rect">
            <a:avLst/>
          </a:prstGeom>
        </p:spPr>
        <p:txBody>
          <a:bodyPr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67689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5289" y="545147"/>
            <a:ext cx="486000" cy="365125"/>
          </a:xfrm>
          <a:prstGeom prst="rect">
            <a:avLst/>
          </a:prstGeom>
        </p:spPr>
        <p:txBody>
          <a:bodyPr/>
          <a:lstStyle>
            <a:lvl1pPr algn="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433638"/>
            <a:ext cx="9144000" cy="442436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0093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6"/>
          <p:cNvSpPr>
            <a:spLocks noGrp="1"/>
          </p:cNvSpPr>
          <p:nvPr>
            <p:ph type="pic" sz="quarter" idx="15"/>
          </p:nvPr>
        </p:nvSpPr>
        <p:spPr>
          <a:xfrm>
            <a:off x="1249385" y="134221"/>
            <a:ext cx="1425600" cy="19008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3" name="Picture Placeholder 76"/>
          <p:cNvSpPr>
            <a:spLocks noGrp="1"/>
          </p:cNvSpPr>
          <p:nvPr>
            <p:ph type="pic" sz="quarter" idx="12"/>
          </p:nvPr>
        </p:nvSpPr>
        <p:spPr>
          <a:xfrm>
            <a:off x="869120" y="3680537"/>
            <a:ext cx="1552500" cy="20700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5" name="Picture Placeholder 76"/>
          <p:cNvSpPr>
            <a:spLocks noGrp="1"/>
          </p:cNvSpPr>
          <p:nvPr>
            <p:ph type="pic" sz="quarter" idx="14"/>
          </p:nvPr>
        </p:nvSpPr>
        <p:spPr>
          <a:xfrm>
            <a:off x="2960639" y="1656425"/>
            <a:ext cx="1425600" cy="19008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4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4828379" y="1010103"/>
            <a:ext cx="1285200" cy="17136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2" name="Picture Placeholder 76"/>
          <p:cNvSpPr>
            <a:spLocks noGrp="1"/>
          </p:cNvSpPr>
          <p:nvPr>
            <p:ph type="pic" sz="quarter" idx="11"/>
          </p:nvPr>
        </p:nvSpPr>
        <p:spPr>
          <a:xfrm>
            <a:off x="6869513" y="2950408"/>
            <a:ext cx="1552500" cy="20700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1" name="Picture Placeholder 76"/>
          <p:cNvSpPr>
            <a:spLocks noGrp="1"/>
          </p:cNvSpPr>
          <p:nvPr>
            <p:ph type="pic" sz="quarter" idx="10"/>
          </p:nvPr>
        </p:nvSpPr>
        <p:spPr>
          <a:xfrm>
            <a:off x="4762459" y="4882602"/>
            <a:ext cx="1350299" cy="1800399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12" name="Group 11"/>
          <p:cNvGrpSpPr/>
          <p:nvPr userDrawn="1"/>
        </p:nvGrpSpPr>
        <p:grpSpPr>
          <a:xfrm rot="5400000">
            <a:off x="7481707" y="405475"/>
            <a:ext cx="2627251" cy="2051651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13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5400000">
            <a:off x="-918941" y="1913946"/>
            <a:ext cx="2438379" cy="1904158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26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rot="5400000">
            <a:off x="8013624" y="5125140"/>
            <a:ext cx="1813092" cy="1415864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39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7" name="Pentagon 56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8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805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 rot="5400000">
            <a:off x="7481707" y="405475"/>
            <a:ext cx="2627251" cy="2051651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13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5400000">
            <a:off x="-918941" y="1913946"/>
            <a:ext cx="2438379" cy="1904158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26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rot="5400000">
            <a:off x="8013624" y="5125140"/>
            <a:ext cx="1813092" cy="1415864"/>
            <a:chOff x="8349573" y="-1673337"/>
            <a:chExt cx="6162676" cy="6416675"/>
          </a:xfrm>
          <a:solidFill>
            <a:schemeClr val="bg1">
              <a:alpha val="20000"/>
            </a:schemeClr>
          </a:solidFill>
        </p:grpSpPr>
        <p:sp>
          <p:nvSpPr>
            <p:cNvPr id="39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1" name="Pentagon 50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69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entagon 50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75842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76"/>
          <p:cNvSpPr>
            <a:spLocks noGrp="1"/>
          </p:cNvSpPr>
          <p:nvPr userDrawn="1">
            <p:ph type="pic" sz="quarter" idx="13"/>
          </p:nvPr>
        </p:nvSpPr>
        <p:spPr>
          <a:xfrm>
            <a:off x="1224652" y="4298748"/>
            <a:ext cx="1107000" cy="14760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6" name="Picture Placeholder 76"/>
          <p:cNvSpPr>
            <a:spLocks noGrp="1"/>
          </p:cNvSpPr>
          <p:nvPr>
            <p:ph type="pic" sz="quarter" idx="14"/>
          </p:nvPr>
        </p:nvSpPr>
        <p:spPr>
          <a:xfrm>
            <a:off x="638059" y="3508231"/>
            <a:ext cx="1107000" cy="14760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7" name="Picture Placeholder 76"/>
          <p:cNvSpPr>
            <a:spLocks noGrp="1"/>
          </p:cNvSpPr>
          <p:nvPr>
            <p:ph type="pic" sz="quarter" idx="15"/>
          </p:nvPr>
        </p:nvSpPr>
        <p:spPr>
          <a:xfrm>
            <a:off x="618358" y="5093439"/>
            <a:ext cx="1107000" cy="14760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4" name="Picture Placeholder 76"/>
          <p:cNvSpPr>
            <a:spLocks noGrp="1"/>
          </p:cNvSpPr>
          <p:nvPr>
            <p:ph type="pic" sz="quarter" idx="12"/>
          </p:nvPr>
        </p:nvSpPr>
        <p:spPr>
          <a:xfrm>
            <a:off x="3000762" y="2286766"/>
            <a:ext cx="1355400" cy="18072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3" name="Picture Placeholder 76"/>
          <p:cNvSpPr>
            <a:spLocks noGrp="1"/>
          </p:cNvSpPr>
          <p:nvPr>
            <p:ph type="pic" sz="quarter" idx="11"/>
          </p:nvPr>
        </p:nvSpPr>
        <p:spPr>
          <a:xfrm>
            <a:off x="4818277" y="1796646"/>
            <a:ext cx="1574100" cy="2098800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52" name="Picture Placeholder 76"/>
          <p:cNvSpPr>
            <a:spLocks noGrp="1"/>
          </p:cNvSpPr>
          <p:nvPr>
            <p:ph type="pic" sz="quarter" idx="10"/>
          </p:nvPr>
        </p:nvSpPr>
        <p:spPr>
          <a:xfrm>
            <a:off x="4762459" y="4533928"/>
            <a:ext cx="1350299" cy="1800399"/>
          </a:xfrm>
          <a:prstGeom prst="diamond">
            <a:avLst/>
          </a:prstGeom>
          <a:ln w="22225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 rot="10800000">
            <a:off x="-309687" y="-696271"/>
            <a:ext cx="10169850" cy="2936005"/>
            <a:chOff x="-412916" y="4500715"/>
            <a:chExt cx="13559800" cy="2936005"/>
          </a:xfrm>
        </p:grpSpPr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15085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18470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6"/>
            <p:cNvSpPr>
              <a:spLocks/>
            </p:cNvSpPr>
            <p:nvPr/>
          </p:nvSpPr>
          <p:spPr bwMode="auto">
            <a:xfrm>
              <a:off x="-412916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0855" y="548182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38"/>
            <p:cNvSpPr>
              <a:spLocks/>
            </p:cNvSpPr>
            <p:nvPr/>
          </p:nvSpPr>
          <p:spPr bwMode="auto">
            <a:xfrm>
              <a:off x="717067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24132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41"/>
            <p:cNvSpPr>
              <a:spLocks/>
            </p:cNvSpPr>
            <p:nvPr/>
          </p:nvSpPr>
          <p:spPr bwMode="auto">
            <a:xfrm>
              <a:off x="29794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42"/>
            <p:cNvSpPr>
              <a:spLocks/>
            </p:cNvSpPr>
            <p:nvPr/>
          </p:nvSpPr>
          <p:spPr bwMode="auto">
            <a:xfrm>
              <a:off x="35432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46756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580565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46"/>
            <p:cNvSpPr>
              <a:spLocks/>
            </p:cNvSpPr>
            <p:nvPr/>
          </p:nvSpPr>
          <p:spPr bwMode="auto">
            <a:xfrm>
              <a:off x="-412916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7170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12832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18470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50"/>
            <p:cNvSpPr>
              <a:spLocks/>
            </p:cNvSpPr>
            <p:nvPr/>
          </p:nvSpPr>
          <p:spPr bwMode="auto">
            <a:xfrm>
              <a:off x="24132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51"/>
            <p:cNvSpPr>
              <a:spLocks/>
            </p:cNvSpPr>
            <p:nvPr/>
          </p:nvSpPr>
          <p:spPr bwMode="auto">
            <a:xfrm>
              <a:off x="29794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2"/>
            <p:cNvSpPr>
              <a:spLocks/>
            </p:cNvSpPr>
            <p:nvPr/>
          </p:nvSpPr>
          <p:spPr bwMode="auto">
            <a:xfrm>
              <a:off x="41094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53"/>
            <p:cNvSpPr>
              <a:spLocks/>
            </p:cNvSpPr>
            <p:nvPr/>
          </p:nvSpPr>
          <p:spPr bwMode="auto">
            <a:xfrm>
              <a:off x="46756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54"/>
            <p:cNvSpPr>
              <a:spLocks/>
            </p:cNvSpPr>
            <p:nvPr/>
          </p:nvSpPr>
          <p:spPr bwMode="auto">
            <a:xfrm>
              <a:off x="52394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55"/>
            <p:cNvSpPr>
              <a:spLocks/>
            </p:cNvSpPr>
            <p:nvPr/>
          </p:nvSpPr>
          <p:spPr bwMode="auto">
            <a:xfrm>
              <a:off x="580565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86269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1032314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10889357" y="4500715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12019341" y="4500715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9"/>
            <p:cNvSpPr>
              <a:spLocks/>
            </p:cNvSpPr>
            <p:nvPr/>
          </p:nvSpPr>
          <p:spPr bwMode="auto">
            <a:xfrm>
              <a:off x="8626951" y="5481824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91931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97593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103231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114555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366984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74969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80631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86269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91931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97593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108893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auto">
            <a:xfrm>
              <a:off x="114555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120193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47" name="Pentagon 46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8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15839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rot="10800000">
            <a:off x="-309687" y="-696271"/>
            <a:ext cx="10169850" cy="2936005"/>
            <a:chOff x="-412916" y="4500715"/>
            <a:chExt cx="13559800" cy="2936005"/>
          </a:xfrm>
        </p:grpSpPr>
        <p:sp>
          <p:nvSpPr>
            <p:cNvPr id="7" name="Freeform 27"/>
            <p:cNvSpPr>
              <a:spLocks/>
            </p:cNvSpPr>
            <p:nvPr/>
          </p:nvSpPr>
          <p:spPr bwMode="auto">
            <a:xfrm>
              <a:off x="15085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" name="Freeform 30"/>
            <p:cNvSpPr>
              <a:spLocks/>
            </p:cNvSpPr>
            <p:nvPr/>
          </p:nvSpPr>
          <p:spPr bwMode="auto">
            <a:xfrm>
              <a:off x="18470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" name="Freeform 36"/>
            <p:cNvSpPr>
              <a:spLocks/>
            </p:cNvSpPr>
            <p:nvPr/>
          </p:nvSpPr>
          <p:spPr bwMode="auto">
            <a:xfrm>
              <a:off x="-412916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0855" y="548182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" name="Freeform 38"/>
            <p:cNvSpPr>
              <a:spLocks/>
            </p:cNvSpPr>
            <p:nvPr/>
          </p:nvSpPr>
          <p:spPr bwMode="auto">
            <a:xfrm>
              <a:off x="717067" y="547938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" name="Freeform 40"/>
            <p:cNvSpPr>
              <a:spLocks/>
            </p:cNvSpPr>
            <p:nvPr/>
          </p:nvSpPr>
          <p:spPr bwMode="auto">
            <a:xfrm>
              <a:off x="24132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" name="Freeform 41"/>
            <p:cNvSpPr>
              <a:spLocks/>
            </p:cNvSpPr>
            <p:nvPr/>
          </p:nvSpPr>
          <p:spPr bwMode="auto">
            <a:xfrm>
              <a:off x="29794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" name="Freeform 42"/>
            <p:cNvSpPr>
              <a:spLocks/>
            </p:cNvSpPr>
            <p:nvPr/>
          </p:nvSpPr>
          <p:spPr bwMode="auto">
            <a:xfrm>
              <a:off x="35432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" name="Freeform 44"/>
            <p:cNvSpPr>
              <a:spLocks/>
            </p:cNvSpPr>
            <p:nvPr/>
          </p:nvSpPr>
          <p:spPr bwMode="auto">
            <a:xfrm>
              <a:off x="46756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" name="Freeform 45"/>
            <p:cNvSpPr>
              <a:spLocks/>
            </p:cNvSpPr>
            <p:nvPr/>
          </p:nvSpPr>
          <p:spPr bwMode="auto">
            <a:xfrm>
              <a:off x="580565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7" name="Freeform 46"/>
            <p:cNvSpPr>
              <a:spLocks/>
            </p:cNvSpPr>
            <p:nvPr/>
          </p:nvSpPr>
          <p:spPr bwMode="auto">
            <a:xfrm>
              <a:off x="-412916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8" name="Freeform 47"/>
            <p:cNvSpPr>
              <a:spLocks/>
            </p:cNvSpPr>
            <p:nvPr/>
          </p:nvSpPr>
          <p:spPr bwMode="auto">
            <a:xfrm>
              <a:off x="7170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9" name="Freeform 48"/>
            <p:cNvSpPr>
              <a:spLocks/>
            </p:cNvSpPr>
            <p:nvPr/>
          </p:nvSpPr>
          <p:spPr bwMode="auto">
            <a:xfrm>
              <a:off x="12832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0" name="Freeform 49"/>
            <p:cNvSpPr>
              <a:spLocks/>
            </p:cNvSpPr>
            <p:nvPr/>
          </p:nvSpPr>
          <p:spPr bwMode="auto">
            <a:xfrm>
              <a:off x="18470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1" name="Freeform 50"/>
            <p:cNvSpPr>
              <a:spLocks/>
            </p:cNvSpPr>
            <p:nvPr/>
          </p:nvSpPr>
          <p:spPr bwMode="auto">
            <a:xfrm>
              <a:off x="24132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2" name="Freeform 51"/>
            <p:cNvSpPr>
              <a:spLocks/>
            </p:cNvSpPr>
            <p:nvPr/>
          </p:nvSpPr>
          <p:spPr bwMode="auto">
            <a:xfrm>
              <a:off x="29794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3" name="Freeform 52"/>
            <p:cNvSpPr>
              <a:spLocks/>
            </p:cNvSpPr>
            <p:nvPr/>
          </p:nvSpPr>
          <p:spPr bwMode="auto">
            <a:xfrm>
              <a:off x="41094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4" name="Freeform 53"/>
            <p:cNvSpPr>
              <a:spLocks/>
            </p:cNvSpPr>
            <p:nvPr/>
          </p:nvSpPr>
          <p:spPr bwMode="auto">
            <a:xfrm>
              <a:off x="46756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5" name="Freeform 54"/>
            <p:cNvSpPr>
              <a:spLocks/>
            </p:cNvSpPr>
            <p:nvPr/>
          </p:nvSpPr>
          <p:spPr bwMode="auto">
            <a:xfrm>
              <a:off x="52394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6" name="Freeform 55"/>
            <p:cNvSpPr>
              <a:spLocks/>
            </p:cNvSpPr>
            <p:nvPr/>
          </p:nvSpPr>
          <p:spPr bwMode="auto">
            <a:xfrm>
              <a:off x="580565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8626951" y="4500715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10323145" y="4500715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10889357" y="4500715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12019341" y="4500715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39"/>
            <p:cNvSpPr>
              <a:spLocks/>
            </p:cNvSpPr>
            <p:nvPr/>
          </p:nvSpPr>
          <p:spPr bwMode="auto">
            <a:xfrm>
              <a:off x="8626951" y="5481824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9193163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9759375" y="5481824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10323145" y="5479384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44"/>
            <p:cNvSpPr>
              <a:spLocks/>
            </p:cNvSpPr>
            <p:nvPr/>
          </p:nvSpPr>
          <p:spPr bwMode="auto">
            <a:xfrm>
              <a:off x="11455569" y="5479384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366984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749696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806317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8626951" y="645805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9193163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9759375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auto">
            <a:xfrm>
              <a:off x="10889357" y="645805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auto">
            <a:xfrm>
              <a:off x="11455569" y="645805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auto">
            <a:xfrm>
              <a:off x="12019341" y="645805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45" name="Pentagon 44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021215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06047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entagon 44"/>
          <p:cNvSpPr/>
          <p:nvPr userDrawn="1"/>
        </p:nvSpPr>
        <p:spPr>
          <a:xfrm rot="10800000">
            <a:off x="8598322" y="510908"/>
            <a:ext cx="545678" cy="44343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6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8712657" y="545147"/>
            <a:ext cx="432000" cy="365125"/>
          </a:xfrm>
          <a:prstGeom prst="rect">
            <a:avLst/>
          </a:prstGeom>
        </p:spPr>
        <p:txBody>
          <a:bodyPr/>
          <a:lstStyle>
            <a:lvl1pPr algn="ctr">
              <a:defRPr sz="1350" b="1">
                <a:solidFill>
                  <a:schemeClr val="bg1"/>
                </a:solidFill>
              </a:defRPr>
            </a:lvl1pPr>
          </a:lstStyle>
          <a:p>
            <a:fld id="{06BF0A5B-CA18-47D2-801E-5D97420A52F4}" type="slidenum">
              <a:rPr lang="id-ID" smtClean="0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00997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30421-3052-4883-8875-7F122E29084F}" type="datetimeFigureOut">
              <a:rPr lang="id-ID" smtClean="0"/>
              <a:t>03/01/2021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F0A5B-CA18-47D2-801E-5D97420A52F4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859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audio" Target="../media/media5.wma"/><Relationship Id="rId16" Type="http://schemas.openxmlformats.org/officeDocument/2006/relationships/image" Target="../media/image13.png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619672" y="0"/>
            <a:ext cx="7441318" cy="6944573"/>
            <a:chOff x="4843448" y="0"/>
            <a:chExt cx="7348552" cy="6858000"/>
          </a:xfrm>
        </p:grpSpPr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5407219" y="0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5973431" y="0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6539643" y="0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7103415" y="0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7669627" y="0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8799609" y="0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9365821" y="0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auto">
            <a:xfrm>
              <a:off x="10495805" y="0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auto">
            <a:xfrm>
              <a:off x="11062017" y="0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4843448" y="978669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5407219" y="981109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5973431" y="978669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7103415" y="981109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>
              <a:off x="7669627" y="978669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8235839" y="981109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8799609" y="978669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9365821" y="981109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44"/>
            <p:cNvSpPr>
              <a:spLocks/>
            </p:cNvSpPr>
            <p:nvPr/>
          </p:nvSpPr>
          <p:spPr bwMode="auto">
            <a:xfrm>
              <a:off x="9932033" y="978669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45"/>
            <p:cNvSpPr>
              <a:spLocks/>
            </p:cNvSpPr>
            <p:nvPr/>
          </p:nvSpPr>
          <p:spPr bwMode="auto">
            <a:xfrm>
              <a:off x="11062017" y="978669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Freeform 46"/>
            <p:cNvSpPr>
              <a:spLocks/>
            </p:cNvSpPr>
            <p:nvPr/>
          </p:nvSpPr>
          <p:spPr bwMode="auto">
            <a:xfrm>
              <a:off x="4843448" y="1957336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Freeform 47"/>
            <p:cNvSpPr>
              <a:spLocks/>
            </p:cNvSpPr>
            <p:nvPr/>
          </p:nvSpPr>
          <p:spPr bwMode="auto">
            <a:xfrm>
              <a:off x="5973431" y="1957336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Freeform 48"/>
            <p:cNvSpPr>
              <a:spLocks/>
            </p:cNvSpPr>
            <p:nvPr/>
          </p:nvSpPr>
          <p:spPr bwMode="auto">
            <a:xfrm>
              <a:off x="6539643" y="1957336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Freeform 49"/>
            <p:cNvSpPr>
              <a:spLocks/>
            </p:cNvSpPr>
            <p:nvPr/>
          </p:nvSpPr>
          <p:spPr bwMode="auto">
            <a:xfrm>
              <a:off x="7103415" y="1957336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Freeform 50"/>
            <p:cNvSpPr>
              <a:spLocks/>
            </p:cNvSpPr>
            <p:nvPr/>
          </p:nvSpPr>
          <p:spPr bwMode="auto">
            <a:xfrm>
              <a:off x="7669627" y="1957336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Freeform 51"/>
            <p:cNvSpPr>
              <a:spLocks/>
            </p:cNvSpPr>
            <p:nvPr/>
          </p:nvSpPr>
          <p:spPr bwMode="auto">
            <a:xfrm>
              <a:off x="8235839" y="1957336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Freeform 52"/>
            <p:cNvSpPr>
              <a:spLocks/>
            </p:cNvSpPr>
            <p:nvPr/>
          </p:nvSpPr>
          <p:spPr bwMode="auto">
            <a:xfrm>
              <a:off x="9365821" y="1957336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" name="Freeform 53"/>
            <p:cNvSpPr>
              <a:spLocks/>
            </p:cNvSpPr>
            <p:nvPr/>
          </p:nvSpPr>
          <p:spPr bwMode="auto">
            <a:xfrm>
              <a:off x="9932033" y="1957336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3" name="Freeform 54"/>
            <p:cNvSpPr>
              <a:spLocks/>
            </p:cNvSpPr>
            <p:nvPr/>
          </p:nvSpPr>
          <p:spPr bwMode="auto">
            <a:xfrm>
              <a:off x="10495805" y="1957336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11062017" y="1957336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0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0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4843448" y="2936005"/>
              <a:ext cx="1129983" cy="981109"/>
            </a:xfrm>
            <a:custGeom>
              <a:avLst/>
              <a:gdLst>
                <a:gd name="T0" fmla="*/ 463 w 463"/>
                <a:gd name="T1" fmla="*/ 0 h 402"/>
                <a:gd name="T2" fmla="*/ 231 w 463"/>
                <a:gd name="T3" fmla="*/ 402 h 402"/>
                <a:gd name="T4" fmla="*/ 0 w 463"/>
                <a:gd name="T5" fmla="*/ 0 h 402"/>
                <a:gd name="T6" fmla="*/ 463 w 463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2">
                  <a:moveTo>
                    <a:pt x="463" y="0"/>
                  </a:moveTo>
                  <a:lnTo>
                    <a:pt x="231" y="402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Freeform 57"/>
            <p:cNvSpPr>
              <a:spLocks/>
            </p:cNvSpPr>
            <p:nvPr/>
          </p:nvSpPr>
          <p:spPr bwMode="auto">
            <a:xfrm>
              <a:off x="5407219" y="2936005"/>
              <a:ext cx="1132424" cy="981109"/>
            </a:xfrm>
            <a:custGeom>
              <a:avLst/>
              <a:gdLst>
                <a:gd name="T0" fmla="*/ 0 w 464"/>
                <a:gd name="T1" fmla="*/ 402 h 402"/>
                <a:gd name="T2" fmla="*/ 232 w 464"/>
                <a:gd name="T3" fmla="*/ 0 h 402"/>
                <a:gd name="T4" fmla="*/ 464 w 464"/>
                <a:gd name="T5" fmla="*/ 402 h 402"/>
                <a:gd name="T6" fmla="*/ 0 w 464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2">
                  <a:moveTo>
                    <a:pt x="0" y="402"/>
                  </a:moveTo>
                  <a:lnTo>
                    <a:pt x="232" y="0"/>
                  </a:lnTo>
                  <a:lnTo>
                    <a:pt x="464" y="402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Freeform 58"/>
            <p:cNvSpPr>
              <a:spLocks/>
            </p:cNvSpPr>
            <p:nvPr/>
          </p:nvSpPr>
          <p:spPr bwMode="auto">
            <a:xfrm>
              <a:off x="5973431" y="2936005"/>
              <a:ext cx="1129983" cy="981109"/>
            </a:xfrm>
            <a:custGeom>
              <a:avLst/>
              <a:gdLst>
                <a:gd name="T0" fmla="*/ 463 w 463"/>
                <a:gd name="T1" fmla="*/ 0 h 402"/>
                <a:gd name="T2" fmla="*/ 232 w 463"/>
                <a:gd name="T3" fmla="*/ 402 h 402"/>
                <a:gd name="T4" fmla="*/ 0 w 463"/>
                <a:gd name="T5" fmla="*/ 0 h 402"/>
                <a:gd name="T6" fmla="*/ 463 w 463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2">
                  <a:moveTo>
                    <a:pt x="463" y="0"/>
                  </a:moveTo>
                  <a:lnTo>
                    <a:pt x="232" y="402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Freeform 59"/>
            <p:cNvSpPr>
              <a:spLocks/>
            </p:cNvSpPr>
            <p:nvPr/>
          </p:nvSpPr>
          <p:spPr bwMode="auto">
            <a:xfrm>
              <a:off x="6539643" y="2936005"/>
              <a:ext cx="1129983" cy="981109"/>
            </a:xfrm>
            <a:custGeom>
              <a:avLst/>
              <a:gdLst>
                <a:gd name="T0" fmla="*/ 0 w 463"/>
                <a:gd name="T1" fmla="*/ 402 h 402"/>
                <a:gd name="T2" fmla="*/ 231 w 463"/>
                <a:gd name="T3" fmla="*/ 0 h 402"/>
                <a:gd name="T4" fmla="*/ 463 w 463"/>
                <a:gd name="T5" fmla="*/ 402 h 402"/>
                <a:gd name="T6" fmla="*/ 0 w 463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2">
                  <a:moveTo>
                    <a:pt x="0" y="402"/>
                  </a:moveTo>
                  <a:lnTo>
                    <a:pt x="231" y="0"/>
                  </a:lnTo>
                  <a:lnTo>
                    <a:pt x="463" y="402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Freeform 60"/>
            <p:cNvSpPr>
              <a:spLocks/>
            </p:cNvSpPr>
            <p:nvPr/>
          </p:nvSpPr>
          <p:spPr bwMode="auto">
            <a:xfrm>
              <a:off x="7103415" y="2936005"/>
              <a:ext cx="1132424" cy="981109"/>
            </a:xfrm>
            <a:custGeom>
              <a:avLst/>
              <a:gdLst>
                <a:gd name="T0" fmla="*/ 464 w 464"/>
                <a:gd name="T1" fmla="*/ 0 h 402"/>
                <a:gd name="T2" fmla="*/ 232 w 464"/>
                <a:gd name="T3" fmla="*/ 402 h 402"/>
                <a:gd name="T4" fmla="*/ 0 w 464"/>
                <a:gd name="T5" fmla="*/ 0 h 402"/>
                <a:gd name="T6" fmla="*/ 464 w 464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2">
                  <a:moveTo>
                    <a:pt x="464" y="0"/>
                  </a:moveTo>
                  <a:lnTo>
                    <a:pt x="232" y="402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Freeform 61"/>
            <p:cNvSpPr>
              <a:spLocks/>
            </p:cNvSpPr>
            <p:nvPr/>
          </p:nvSpPr>
          <p:spPr bwMode="auto">
            <a:xfrm>
              <a:off x="8235839" y="2936005"/>
              <a:ext cx="1129983" cy="981109"/>
            </a:xfrm>
            <a:custGeom>
              <a:avLst/>
              <a:gdLst>
                <a:gd name="T0" fmla="*/ 463 w 463"/>
                <a:gd name="T1" fmla="*/ 0 h 402"/>
                <a:gd name="T2" fmla="*/ 231 w 463"/>
                <a:gd name="T3" fmla="*/ 402 h 402"/>
                <a:gd name="T4" fmla="*/ 0 w 463"/>
                <a:gd name="T5" fmla="*/ 0 h 402"/>
                <a:gd name="T6" fmla="*/ 463 w 463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2">
                  <a:moveTo>
                    <a:pt x="463" y="0"/>
                  </a:moveTo>
                  <a:lnTo>
                    <a:pt x="231" y="402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1" name="Freeform 62"/>
            <p:cNvSpPr>
              <a:spLocks/>
            </p:cNvSpPr>
            <p:nvPr/>
          </p:nvSpPr>
          <p:spPr bwMode="auto">
            <a:xfrm>
              <a:off x="8799609" y="2936005"/>
              <a:ext cx="1132424" cy="981109"/>
            </a:xfrm>
            <a:custGeom>
              <a:avLst/>
              <a:gdLst>
                <a:gd name="T0" fmla="*/ 0 w 464"/>
                <a:gd name="T1" fmla="*/ 402 h 402"/>
                <a:gd name="T2" fmla="*/ 232 w 464"/>
                <a:gd name="T3" fmla="*/ 0 h 402"/>
                <a:gd name="T4" fmla="*/ 464 w 464"/>
                <a:gd name="T5" fmla="*/ 402 h 402"/>
                <a:gd name="T6" fmla="*/ 0 w 464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2">
                  <a:moveTo>
                    <a:pt x="0" y="402"/>
                  </a:moveTo>
                  <a:lnTo>
                    <a:pt x="232" y="0"/>
                  </a:lnTo>
                  <a:lnTo>
                    <a:pt x="464" y="402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>
              <a:off x="9932033" y="2936005"/>
              <a:ext cx="1129983" cy="981109"/>
            </a:xfrm>
            <a:custGeom>
              <a:avLst/>
              <a:gdLst>
                <a:gd name="T0" fmla="*/ 0 w 463"/>
                <a:gd name="T1" fmla="*/ 402 h 402"/>
                <a:gd name="T2" fmla="*/ 231 w 463"/>
                <a:gd name="T3" fmla="*/ 0 h 402"/>
                <a:gd name="T4" fmla="*/ 463 w 463"/>
                <a:gd name="T5" fmla="*/ 402 h 402"/>
                <a:gd name="T6" fmla="*/ 0 w 463"/>
                <a:gd name="T7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2">
                  <a:moveTo>
                    <a:pt x="0" y="402"/>
                  </a:moveTo>
                  <a:lnTo>
                    <a:pt x="231" y="0"/>
                  </a:lnTo>
                  <a:lnTo>
                    <a:pt x="463" y="402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Freeform 64"/>
            <p:cNvSpPr>
              <a:spLocks/>
            </p:cNvSpPr>
            <p:nvPr/>
          </p:nvSpPr>
          <p:spPr bwMode="auto">
            <a:xfrm>
              <a:off x="10495805" y="2936005"/>
              <a:ext cx="1127543" cy="981109"/>
            </a:xfrm>
            <a:custGeom>
              <a:avLst/>
              <a:gdLst>
                <a:gd name="T0" fmla="*/ 462 w 462"/>
                <a:gd name="T1" fmla="*/ 0 h 402"/>
                <a:gd name="T2" fmla="*/ 232 w 462"/>
                <a:gd name="T3" fmla="*/ 402 h 402"/>
                <a:gd name="T4" fmla="*/ 0 w 462"/>
                <a:gd name="T5" fmla="*/ 0 h 402"/>
                <a:gd name="T6" fmla="*/ 462 w 462"/>
                <a:gd name="T7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2">
                  <a:moveTo>
                    <a:pt x="462" y="0"/>
                  </a:moveTo>
                  <a:lnTo>
                    <a:pt x="232" y="402"/>
                  </a:lnTo>
                  <a:lnTo>
                    <a:pt x="0" y="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Freeform 65"/>
            <p:cNvSpPr>
              <a:spLocks/>
            </p:cNvSpPr>
            <p:nvPr/>
          </p:nvSpPr>
          <p:spPr bwMode="auto">
            <a:xfrm>
              <a:off x="5407219" y="3917114"/>
              <a:ext cx="1132424" cy="983550"/>
            </a:xfrm>
            <a:custGeom>
              <a:avLst/>
              <a:gdLst>
                <a:gd name="T0" fmla="*/ 464 w 464"/>
                <a:gd name="T1" fmla="*/ 0 h 403"/>
                <a:gd name="T2" fmla="*/ 232 w 464"/>
                <a:gd name="T3" fmla="*/ 403 h 403"/>
                <a:gd name="T4" fmla="*/ 0 w 464"/>
                <a:gd name="T5" fmla="*/ 0 h 403"/>
                <a:gd name="T6" fmla="*/ 464 w 464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3">
                  <a:moveTo>
                    <a:pt x="464" y="0"/>
                  </a:moveTo>
                  <a:lnTo>
                    <a:pt x="232" y="403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5" name="Freeform 66"/>
            <p:cNvSpPr>
              <a:spLocks/>
            </p:cNvSpPr>
            <p:nvPr/>
          </p:nvSpPr>
          <p:spPr bwMode="auto">
            <a:xfrm>
              <a:off x="6539643" y="3917114"/>
              <a:ext cx="1129983" cy="983550"/>
            </a:xfrm>
            <a:custGeom>
              <a:avLst/>
              <a:gdLst>
                <a:gd name="T0" fmla="*/ 463 w 463"/>
                <a:gd name="T1" fmla="*/ 0 h 403"/>
                <a:gd name="T2" fmla="*/ 231 w 463"/>
                <a:gd name="T3" fmla="*/ 403 h 403"/>
                <a:gd name="T4" fmla="*/ 0 w 463"/>
                <a:gd name="T5" fmla="*/ 0 h 403"/>
                <a:gd name="T6" fmla="*/ 463 w 463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3">
                  <a:moveTo>
                    <a:pt x="463" y="0"/>
                  </a:moveTo>
                  <a:lnTo>
                    <a:pt x="231" y="403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Freeform 67"/>
            <p:cNvSpPr>
              <a:spLocks/>
            </p:cNvSpPr>
            <p:nvPr/>
          </p:nvSpPr>
          <p:spPr bwMode="auto">
            <a:xfrm>
              <a:off x="7103415" y="3917114"/>
              <a:ext cx="1132424" cy="983550"/>
            </a:xfrm>
            <a:custGeom>
              <a:avLst/>
              <a:gdLst>
                <a:gd name="T0" fmla="*/ 0 w 464"/>
                <a:gd name="T1" fmla="*/ 403 h 403"/>
                <a:gd name="T2" fmla="*/ 232 w 464"/>
                <a:gd name="T3" fmla="*/ 0 h 403"/>
                <a:gd name="T4" fmla="*/ 464 w 464"/>
                <a:gd name="T5" fmla="*/ 403 h 403"/>
                <a:gd name="T6" fmla="*/ 0 w 464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3">
                  <a:moveTo>
                    <a:pt x="0" y="403"/>
                  </a:moveTo>
                  <a:lnTo>
                    <a:pt x="232" y="0"/>
                  </a:lnTo>
                  <a:lnTo>
                    <a:pt x="464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Freeform 68"/>
            <p:cNvSpPr>
              <a:spLocks/>
            </p:cNvSpPr>
            <p:nvPr/>
          </p:nvSpPr>
          <p:spPr bwMode="auto">
            <a:xfrm>
              <a:off x="7669627" y="3917114"/>
              <a:ext cx="1129983" cy="983550"/>
            </a:xfrm>
            <a:custGeom>
              <a:avLst/>
              <a:gdLst>
                <a:gd name="T0" fmla="*/ 463 w 463"/>
                <a:gd name="T1" fmla="*/ 0 h 403"/>
                <a:gd name="T2" fmla="*/ 232 w 463"/>
                <a:gd name="T3" fmla="*/ 403 h 403"/>
                <a:gd name="T4" fmla="*/ 0 w 463"/>
                <a:gd name="T5" fmla="*/ 0 h 403"/>
                <a:gd name="T6" fmla="*/ 463 w 463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3">
                  <a:moveTo>
                    <a:pt x="463" y="0"/>
                  </a:moveTo>
                  <a:lnTo>
                    <a:pt x="232" y="403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Freeform 69"/>
            <p:cNvSpPr>
              <a:spLocks/>
            </p:cNvSpPr>
            <p:nvPr/>
          </p:nvSpPr>
          <p:spPr bwMode="auto">
            <a:xfrm>
              <a:off x="8235839" y="3917114"/>
              <a:ext cx="1129983" cy="983550"/>
            </a:xfrm>
            <a:custGeom>
              <a:avLst/>
              <a:gdLst>
                <a:gd name="T0" fmla="*/ 0 w 463"/>
                <a:gd name="T1" fmla="*/ 403 h 403"/>
                <a:gd name="T2" fmla="*/ 231 w 463"/>
                <a:gd name="T3" fmla="*/ 0 h 403"/>
                <a:gd name="T4" fmla="*/ 463 w 463"/>
                <a:gd name="T5" fmla="*/ 403 h 403"/>
                <a:gd name="T6" fmla="*/ 0 w 463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3">
                  <a:moveTo>
                    <a:pt x="0" y="403"/>
                  </a:moveTo>
                  <a:lnTo>
                    <a:pt x="231" y="0"/>
                  </a:lnTo>
                  <a:lnTo>
                    <a:pt x="463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9" name="Freeform 70"/>
            <p:cNvSpPr>
              <a:spLocks/>
            </p:cNvSpPr>
            <p:nvPr/>
          </p:nvSpPr>
          <p:spPr bwMode="auto">
            <a:xfrm>
              <a:off x="8799609" y="3917114"/>
              <a:ext cx="1132424" cy="983550"/>
            </a:xfrm>
            <a:custGeom>
              <a:avLst/>
              <a:gdLst>
                <a:gd name="T0" fmla="*/ 464 w 464"/>
                <a:gd name="T1" fmla="*/ 0 h 403"/>
                <a:gd name="T2" fmla="*/ 232 w 464"/>
                <a:gd name="T3" fmla="*/ 403 h 403"/>
                <a:gd name="T4" fmla="*/ 0 w 464"/>
                <a:gd name="T5" fmla="*/ 0 h 403"/>
                <a:gd name="T6" fmla="*/ 464 w 464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3">
                  <a:moveTo>
                    <a:pt x="464" y="0"/>
                  </a:moveTo>
                  <a:lnTo>
                    <a:pt x="232" y="403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0" name="Freeform 71"/>
            <p:cNvSpPr>
              <a:spLocks/>
            </p:cNvSpPr>
            <p:nvPr/>
          </p:nvSpPr>
          <p:spPr bwMode="auto">
            <a:xfrm>
              <a:off x="9365821" y="3917114"/>
              <a:ext cx="1129983" cy="983550"/>
            </a:xfrm>
            <a:custGeom>
              <a:avLst/>
              <a:gdLst>
                <a:gd name="T0" fmla="*/ 0 w 463"/>
                <a:gd name="T1" fmla="*/ 403 h 403"/>
                <a:gd name="T2" fmla="*/ 232 w 463"/>
                <a:gd name="T3" fmla="*/ 0 h 403"/>
                <a:gd name="T4" fmla="*/ 463 w 463"/>
                <a:gd name="T5" fmla="*/ 403 h 403"/>
                <a:gd name="T6" fmla="*/ 0 w 463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3">
                  <a:moveTo>
                    <a:pt x="0" y="403"/>
                  </a:moveTo>
                  <a:lnTo>
                    <a:pt x="232" y="0"/>
                  </a:lnTo>
                  <a:lnTo>
                    <a:pt x="463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Freeform 72"/>
            <p:cNvSpPr>
              <a:spLocks/>
            </p:cNvSpPr>
            <p:nvPr/>
          </p:nvSpPr>
          <p:spPr bwMode="auto">
            <a:xfrm>
              <a:off x="10495805" y="3917114"/>
              <a:ext cx="1127543" cy="983550"/>
            </a:xfrm>
            <a:custGeom>
              <a:avLst/>
              <a:gdLst>
                <a:gd name="T0" fmla="*/ 0 w 462"/>
                <a:gd name="T1" fmla="*/ 403 h 403"/>
                <a:gd name="T2" fmla="*/ 232 w 462"/>
                <a:gd name="T3" fmla="*/ 0 h 403"/>
                <a:gd name="T4" fmla="*/ 462 w 462"/>
                <a:gd name="T5" fmla="*/ 403 h 403"/>
                <a:gd name="T6" fmla="*/ 0 w 462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3">
                  <a:moveTo>
                    <a:pt x="0" y="403"/>
                  </a:moveTo>
                  <a:lnTo>
                    <a:pt x="232" y="0"/>
                  </a:lnTo>
                  <a:lnTo>
                    <a:pt x="462" y="403"/>
                  </a:lnTo>
                  <a:lnTo>
                    <a:pt x="0" y="403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Freeform 73"/>
            <p:cNvSpPr>
              <a:spLocks/>
            </p:cNvSpPr>
            <p:nvPr/>
          </p:nvSpPr>
          <p:spPr bwMode="auto">
            <a:xfrm>
              <a:off x="11062017" y="3917114"/>
              <a:ext cx="1129983" cy="983550"/>
            </a:xfrm>
            <a:custGeom>
              <a:avLst/>
              <a:gdLst>
                <a:gd name="T0" fmla="*/ 463 w 463"/>
                <a:gd name="T1" fmla="*/ 0 h 403"/>
                <a:gd name="T2" fmla="*/ 230 w 463"/>
                <a:gd name="T3" fmla="*/ 403 h 403"/>
                <a:gd name="T4" fmla="*/ 0 w 463"/>
                <a:gd name="T5" fmla="*/ 0 h 403"/>
                <a:gd name="T6" fmla="*/ 463 w 463"/>
                <a:gd name="T7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3">
                  <a:moveTo>
                    <a:pt x="463" y="0"/>
                  </a:moveTo>
                  <a:lnTo>
                    <a:pt x="230" y="403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Freeform 74"/>
            <p:cNvSpPr>
              <a:spLocks/>
            </p:cNvSpPr>
            <p:nvPr/>
          </p:nvSpPr>
          <p:spPr bwMode="auto">
            <a:xfrm>
              <a:off x="4843448" y="4900662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Freeform 75"/>
            <p:cNvSpPr>
              <a:spLocks/>
            </p:cNvSpPr>
            <p:nvPr/>
          </p:nvSpPr>
          <p:spPr bwMode="auto">
            <a:xfrm>
              <a:off x="5407219" y="4900662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Freeform 76"/>
            <p:cNvSpPr>
              <a:spLocks/>
            </p:cNvSpPr>
            <p:nvPr/>
          </p:nvSpPr>
          <p:spPr bwMode="auto">
            <a:xfrm>
              <a:off x="5973431" y="4900662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6539643" y="4900662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Freeform 78"/>
            <p:cNvSpPr>
              <a:spLocks/>
            </p:cNvSpPr>
            <p:nvPr/>
          </p:nvSpPr>
          <p:spPr bwMode="auto">
            <a:xfrm>
              <a:off x="7669627" y="4900662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8" name="Freeform 79"/>
            <p:cNvSpPr>
              <a:spLocks/>
            </p:cNvSpPr>
            <p:nvPr/>
          </p:nvSpPr>
          <p:spPr bwMode="auto">
            <a:xfrm>
              <a:off x="8235839" y="4900662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Freeform 80"/>
            <p:cNvSpPr>
              <a:spLocks/>
            </p:cNvSpPr>
            <p:nvPr/>
          </p:nvSpPr>
          <p:spPr bwMode="auto">
            <a:xfrm>
              <a:off x="9365821" y="4900662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Freeform 81"/>
            <p:cNvSpPr>
              <a:spLocks/>
            </p:cNvSpPr>
            <p:nvPr/>
          </p:nvSpPr>
          <p:spPr bwMode="auto">
            <a:xfrm>
              <a:off x="9932033" y="4900662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1" name="Freeform 82"/>
            <p:cNvSpPr>
              <a:spLocks/>
            </p:cNvSpPr>
            <p:nvPr/>
          </p:nvSpPr>
          <p:spPr bwMode="auto">
            <a:xfrm>
              <a:off x="10495805" y="4900662"/>
              <a:ext cx="1127543" cy="978669"/>
            </a:xfrm>
            <a:custGeom>
              <a:avLst/>
              <a:gdLst>
                <a:gd name="T0" fmla="*/ 462 w 462"/>
                <a:gd name="T1" fmla="*/ 0 h 401"/>
                <a:gd name="T2" fmla="*/ 232 w 462"/>
                <a:gd name="T3" fmla="*/ 401 h 401"/>
                <a:gd name="T4" fmla="*/ 0 w 462"/>
                <a:gd name="T5" fmla="*/ 0 h 401"/>
                <a:gd name="T6" fmla="*/ 462 w 462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462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2" name="Freeform 83"/>
            <p:cNvSpPr>
              <a:spLocks/>
            </p:cNvSpPr>
            <p:nvPr/>
          </p:nvSpPr>
          <p:spPr bwMode="auto">
            <a:xfrm>
              <a:off x="11062017" y="4900662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0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0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Freeform 84"/>
            <p:cNvSpPr>
              <a:spLocks/>
            </p:cNvSpPr>
            <p:nvPr/>
          </p:nvSpPr>
          <p:spPr bwMode="auto">
            <a:xfrm>
              <a:off x="4843448" y="587933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4" name="Freeform 85"/>
            <p:cNvSpPr>
              <a:spLocks/>
            </p:cNvSpPr>
            <p:nvPr/>
          </p:nvSpPr>
          <p:spPr bwMode="auto">
            <a:xfrm>
              <a:off x="5407219" y="5879331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5" name="Freeform 86"/>
            <p:cNvSpPr>
              <a:spLocks/>
            </p:cNvSpPr>
            <p:nvPr/>
          </p:nvSpPr>
          <p:spPr bwMode="auto">
            <a:xfrm>
              <a:off x="6539643" y="587933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1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1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Freeform 87"/>
            <p:cNvSpPr>
              <a:spLocks/>
            </p:cNvSpPr>
            <p:nvPr/>
          </p:nvSpPr>
          <p:spPr bwMode="auto">
            <a:xfrm>
              <a:off x="7103415" y="5879331"/>
              <a:ext cx="1132424" cy="978669"/>
            </a:xfrm>
            <a:custGeom>
              <a:avLst/>
              <a:gdLst>
                <a:gd name="T0" fmla="*/ 0 w 464"/>
                <a:gd name="T1" fmla="*/ 401 h 401"/>
                <a:gd name="T2" fmla="*/ 232 w 464"/>
                <a:gd name="T3" fmla="*/ 0 h 401"/>
                <a:gd name="T4" fmla="*/ 464 w 464"/>
                <a:gd name="T5" fmla="*/ 401 h 401"/>
                <a:gd name="T6" fmla="*/ 0 w 464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0" y="401"/>
                  </a:moveTo>
                  <a:lnTo>
                    <a:pt x="232" y="0"/>
                  </a:lnTo>
                  <a:lnTo>
                    <a:pt x="464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Freeform 88"/>
            <p:cNvSpPr>
              <a:spLocks/>
            </p:cNvSpPr>
            <p:nvPr/>
          </p:nvSpPr>
          <p:spPr bwMode="auto">
            <a:xfrm>
              <a:off x="7669627" y="5879331"/>
              <a:ext cx="1129983" cy="978669"/>
            </a:xfrm>
            <a:custGeom>
              <a:avLst/>
              <a:gdLst>
                <a:gd name="T0" fmla="*/ 463 w 463"/>
                <a:gd name="T1" fmla="*/ 0 h 401"/>
                <a:gd name="T2" fmla="*/ 232 w 463"/>
                <a:gd name="T3" fmla="*/ 401 h 401"/>
                <a:gd name="T4" fmla="*/ 0 w 463"/>
                <a:gd name="T5" fmla="*/ 0 h 401"/>
                <a:gd name="T6" fmla="*/ 463 w 463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463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Freeform 89"/>
            <p:cNvSpPr>
              <a:spLocks/>
            </p:cNvSpPr>
            <p:nvPr/>
          </p:nvSpPr>
          <p:spPr bwMode="auto">
            <a:xfrm>
              <a:off x="8235839" y="587933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1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1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Freeform 90"/>
            <p:cNvSpPr>
              <a:spLocks/>
            </p:cNvSpPr>
            <p:nvPr/>
          </p:nvSpPr>
          <p:spPr bwMode="auto">
            <a:xfrm>
              <a:off x="8799609" y="5879331"/>
              <a:ext cx="1132424" cy="978669"/>
            </a:xfrm>
            <a:custGeom>
              <a:avLst/>
              <a:gdLst>
                <a:gd name="T0" fmla="*/ 464 w 464"/>
                <a:gd name="T1" fmla="*/ 0 h 401"/>
                <a:gd name="T2" fmla="*/ 232 w 464"/>
                <a:gd name="T3" fmla="*/ 401 h 401"/>
                <a:gd name="T4" fmla="*/ 0 w 464"/>
                <a:gd name="T5" fmla="*/ 0 h 401"/>
                <a:gd name="T6" fmla="*/ 464 w 464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401">
                  <a:moveTo>
                    <a:pt x="464" y="0"/>
                  </a:moveTo>
                  <a:lnTo>
                    <a:pt x="232" y="401"/>
                  </a:lnTo>
                  <a:lnTo>
                    <a:pt x="0" y="0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Freeform 91"/>
            <p:cNvSpPr>
              <a:spLocks/>
            </p:cNvSpPr>
            <p:nvPr/>
          </p:nvSpPr>
          <p:spPr bwMode="auto">
            <a:xfrm>
              <a:off x="9365821" y="5879331"/>
              <a:ext cx="1129983" cy="978669"/>
            </a:xfrm>
            <a:custGeom>
              <a:avLst/>
              <a:gdLst>
                <a:gd name="T0" fmla="*/ 0 w 463"/>
                <a:gd name="T1" fmla="*/ 401 h 401"/>
                <a:gd name="T2" fmla="*/ 232 w 463"/>
                <a:gd name="T3" fmla="*/ 0 h 401"/>
                <a:gd name="T4" fmla="*/ 463 w 463"/>
                <a:gd name="T5" fmla="*/ 401 h 401"/>
                <a:gd name="T6" fmla="*/ 0 w 463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3" h="401">
                  <a:moveTo>
                    <a:pt x="0" y="401"/>
                  </a:moveTo>
                  <a:lnTo>
                    <a:pt x="232" y="0"/>
                  </a:lnTo>
                  <a:lnTo>
                    <a:pt x="463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1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Freeform 92"/>
            <p:cNvSpPr>
              <a:spLocks/>
            </p:cNvSpPr>
            <p:nvPr/>
          </p:nvSpPr>
          <p:spPr bwMode="auto">
            <a:xfrm>
              <a:off x="10495805" y="5879331"/>
              <a:ext cx="1127543" cy="978669"/>
            </a:xfrm>
            <a:custGeom>
              <a:avLst/>
              <a:gdLst>
                <a:gd name="T0" fmla="*/ 0 w 462"/>
                <a:gd name="T1" fmla="*/ 401 h 401"/>
                <a:gd name="T2" fmla="*/ 232 w 462"/>
                <a:gd name="T3" fmla="*/ 0 h 401"/>
                <a:gd name="T4" fmla="*/ 462 w 462"/>
                <a:gd name="T5" fmla="*/ 401 h 401"/>
                <a:gd name="T6" fmla="*/ 0 w 462"/>
                <a:gd name="T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" h="401">
                  <a:moveTo>
                    <a:pt x="0" y="401"/>
                  </a:moveTo>
                  <a:lnTo>
                    <a:pt x="232" y="0"/>
                  </a:lnTo>
                  <a:lnTo>
                    <a:pt x="462" y="401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76000" y="2358140"/>
            <a:ext cx="2699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4000" dirty="0">
                <a:solidFill>
                  <a:srgbClr val="3A3838"/>
                </a:solidFill>
              </a:rPr>
              <a:t>LA DIABETIS</a:t>
            </a:r>
            <a:endParaRPr lang="id-ID" sz="4000" dirty="0">
              <a:solidFill>
                <a:srgbClr val="3A3838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963" y="3206528"/>
            <a:ext cx="5809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Efectes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favorables i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desfavorables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dels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tractaments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combinats de la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diabetis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mellitus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</a:rPr>
              <a:t>tipus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 2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93963" y="3066026"/>
            <a:ext cx="550800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3815963" y="469500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a-ES" b="1" dirty="0"/>
              <a:t>Carlos Manuel Bosch Herrera</a:t>
            </a:r>
            <a:endParaRPr lang="ca-ES" dirty="0"/>
          </a:p>
          <a:p>
            <a:r>
              <a:rPr lang="ca-ES" dirty="0"/>
              <a:t>Màster en bioinformàtica i bioestadística</a:t>
            </a:r>
          </a:p>
          <a:p>
            <a:r>
              <a:rPr lang="ca-ES" dirty="0"/>
              <a:t>Àrea 2. </a:t>
            </a:r>
          </a:p>
          <a:p>
            <a:r>
              <a:rPr lang="ca-ES" dirty="0"/>
              <a:t> </a:t>
            </a:r>
          </a:p>
          <a:p>
            <a:r>
              <a:rPr lang="ca-ES" b="1" dirty="0"/>
              <a:t>Nom Consultora: </a:t>
            </a:r>
            <a:r>
              <a:rPr lang="ca-ES" dirty="0"/>
              <a:t>Ivette Olivares </a:t>
            </a:r>
            <a:r>
              <a:rPr lang="ca-ES" dirty="0" err="1"/>
              <a:t>Castiñeira</a:t>
            </a:r>
            <a:endParaRPr lang="ca-ES" dirty="0"/>
          </a:p>
          <a:p>
            <a:r>
              <a:rPr lang="ca-ES" b="1" dirty="0"/>
              <a:t>Nom Professor responsable de l’assignatura: </a:t>
            </a:r>
            <a:r>
              <a:rPr lang="ca-ES" dirty="0"/>
              <a:t>Marc </a:t>
            </a:r>
            <a:r>
              <a:rPr lang="ca-ES" dirty="0" err="1"/>
              <a:t>Maceira</a:t>
            </a:r>
            <a:r>
              <a:rPr lang="ca-ES" dirty="0"/>
              <a:t> Duch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47">
        <p:fade/>
      </p:transition>
    </mc:Choice>
    <mc:Fallback xmlns="">
      <p:transition spd="med" advTm="17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448976" y="1064930"/>
            <a:ext cx="6246069" cy="707886"/>
            <a:chOff x="-498803" y="1640994"/>
            <a:chExt cx="6246069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924283" y="1640994"/>
              <a:ext cx="33999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Segons</a:t>
              </a:r>
              <a:r>
                <a:rPr kumimoji="0" lang="es-E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ES" sz="4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l’OMS</a:t>
              </a:r>
              <a:r>
                <a:rPr lang="es-ES" sz="4000" dirty="0" smtClean="0">
                  <a:solidFill>
                    <a:srgbClr val="3A3838"/>
                  </a:solidFill>
                  <a:latin typeface="Calibri"/>
                </a:rPr>
                <a:t>…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498803" y="2196985"/>
              <a:ext cx="624606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Marcador de contenido 3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79" y="1810002"/>
            <a:ext cx="6774946" cy="45259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64">
        <p:fade/>
      </p:transition>
    </mc:Choice>
    <mc:Fallback xmlns="">
      <p:transition spd="med" advTm="18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904564" y="1064930"/>
            <a:ext cx="7334893" cy="707886"/>
            <a:chOff x="-1043215" y="1640994"/>
            <a:chExt cx="7334893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1043215" y="1640994"/>
              <a:ext cx="7334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Incidència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la diabetis a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Espanya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1043215" y="2196985"/>
              <a:ext cx="733489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A7E63C21-5211-4C2F-906D-6642605E8D0C}"/>
              </a:ext>
            </a:extLst>
          </p:cNvPr>
          <p:cNvSpPr txBox="1">
            <a:spLocks/>
          </p:cNvSpPr>
          <p:nvPr/>
        </p:nvSpPr>
        <p:spPr>
          <a:xfrm>
            <a:off x="576000" y="1918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Al </a:t>
            </a:r>
            <a:r>
              <a:rPr lang="es-ES" sz="2000" dirty="0" err="1"/>
              <a:t>nostre</a:t>
            </a:r>
            <a:r>
              <a:rPr lang="es-ES" sz="2000" dirty="0"/>
              <a:t> país, la diabetis té la </a:t>
            </a:r>
            <a:r>
              <a:rPr lang="es-ES" sz="2000" dirty="0" err="1"/>
              <a:t>consideració</a:t>
            </a:r>
            <a:r>
              <a:rPr lang="es-ES" sz="2000" dirty="0"/>
              <a:t> </a:t>
            </a:r>
            <a:r>
              <a:rPr lang="es-ES" sz="2000" dirty="0" err="1"/>
              <a:t>d'epidèmia</a:t>
            </a:r>
            <a:r>
              <a:rPr lang="es-ES" sz="2000" dirty="0"/>
              <a:t>, ja que la </a:t>
            </a:r>
            <a:r>
              <a:rPr lang="es-ES" sz="2000" dirty="0" err="1"/>
              <a:t>pateix</a:t>
            </a:r>
            <a:r>
              <a:rPr lang="es-ES" sz="2000" dirty="0"/>
              <a:t> al </a:t>
            </a:r>
            <a:r>
              <a:rPr lang="es-ES" sz="2000" dirty="0" err="1"/>
              <a:t>voltant</a:t>
            </a:r>
            <a:r>
              <a:rPr lang="es-ES" sz="2000" dirty="0"/>
              <a:t> del </a:t>
            </a:r>
            <a:r>
              <a:rPr lang="es-ES" sz="2000" b="1" dirty="0">
                <a:solidFill>
                  <a:srgbClr val="31A8DF"/>
                </a:solidFill>
              </a:rPr>
              <a:t>14%</a:t>
            </a:r>
            <a:r>
              <a:rPr lang="es-ES" sz="2000" dirty="0"/>
              <a:t> de la </a:t>
            </a:r>
            <a:r>
              <a:rPr lang="es-ES" sz="2000" dirty="0" err="1"/>
              <a:t>població</a:t>
            </a:r>
            <a:r>
              <a:rPr lang="es-ES" sz="2000" dirty="0"/>
              <a:t>, el que </a:t>
            </a:r>
            <a:r>
              <a:rPr lang="es-ES" sz="2000" dirty="0" err="1"/>
              <a:t>suposa</a:t>
            </a:r>
            <a:r>
              <a:rPr lang="es-ES" sz="2000" dirty="0"/>
              <a:t> </a:t>
            </a:r>
            <a:r>
              <a:rPr lang="es-ES" sz="2000" dirty="0" err="1"/>
              <a:t>més</a:t>
            </a:r>
            <a:r>
              <a:rPr lang="es-ES" sz="2000" dirty="0"/>
              <a:t> de 5 </a:t>
            </a:r>
            <a:r>
              <a:rPr lang="es-ES" sz="2000" dirty="0" err="1"/>
              <a:t>milions</a:t>
            </a:r>
            <a:r>
              <a:rPr lang="es-ES" sz="2000" dirty="0"/>
              <a:t> de persones*.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El </a:t>
            </a:r>
            <a:r>
              <a:rPr lang="es-ES" sz="2000" b="1" dirty="0">
                <a:solidFill>
                  <a:srgbClr val="31A8DF"/>
                </a:solidFill>
              </a:rPr>
              <a:t>95%</a:t>
            </a:r>
            <a:r>
              <a:rPr lang="es-ES" sz="2000" dirty="0"/>
              <a:t> </a:t>
            </a:r>
            <a:r>
              <a:rPr lang="es-ES" sz="2000" dirty="0" err="1"/>
              <a:t>dels</a:t>
            </a:r>
            <a:r>
              <a:rPr lang="es-ES" sz="2000" dirty="0"/>
              <a:t> </a:t>
            </a:r>
            <a:r>
              <a:rPr lang="es-ES" sz="2000" dirty="0" err="1"/>
              <a:t>pacients</a:t>
            </a:r>
            <a:r>
              <a:rPr lang="es-ES" sz="2000" dirty="0"/>
              <a:t> </a:t>
            </a:r>
            <a:r>
              <a:rPr lang="es-ES" sz="2000" dirty="0" err="1"/>
              <a:t>espanyols</a:t>
            </a:r>
            <a:r>
              <a:rPr lang="es-ES" sz="2000" dirty="0"/>
              <a:t> </a:t>
            </a:r>
            <a:r>
              <a:rPr lang="es-ES" sz="2000" dirty="0" err="1"/>
              <a:t>amb</a:t>
            </a:r>
            <a:r>
              <a:rPr lang="es-ES" sz="2000" dirty="0"/>
              <a:t> diabetis la té de </a:t>
            </a:r>
            <a:r>
              <a:rPr lang="es-ES" sz="2000" b="1" dirty="0" err="1">
                <a:solidFill>
                  <a:srgbClr val="31A8DF"/>
                </a:solidFill>
              </a:rPr>
              <a:t>tipus</a:t>
            </a:r>
            <a:r>
              <a:rPr lang="es-ES" sz="2000" b="1" dirty="0">
                <a:solidFill>
                  <a:srgbClr val="31A8DF"/>
                </a:solidFill>
              </a:rPr>
              <a:t> 2</a:t>
            </a:r>
            <a:r>
              <a:rPr lang="es-ES" sz="2000" dirty="0"/>
              <a:t> i, </a:t>
            </a:r>
            <a:r>
              <a:rPr lang="es-ES" sz="2000" dirty="0" err="1"/>
              <a:t>d'aquests</a:t>
            </a:r>
            <a:r>
              <a:rPr lang="es-ES" sz="2000" dirty="0"/>
              <a:t>, </a:t>
            </a:r>
            <a:r>
              <a:rPr lang="es-ES" sz="2000" dirty="0" err="1"/>
              <a:t>aproximadament</a:t>
            </a:r>
            <a:r>
              <a:rPr lang="es-ES" sz="2000" dirty="0"/>
              <a:t> el </a:t>
            </a:r>
            <a:r>
              <a:rPr lang="es-ES" sz="2000" b="1" dirty="0">
                <a:solidFill>
                  <a:srgbClr val="31A8DF"/>
                </a:solidFill>
              </a:rPr>
              <a:t>50%</a:t>
            </a:r>
            <a:r>
              <a:rPr lang="es-ES" sz="2000" dirty="0"/>
              <a:t> </a:t>
            </a:r>
            <a:r>
              <a:rPr lang="es-ES" sz="2000" dirty="0" err="1"/>
              <a:t>segueixen</a:t>
            </a:r>
            <a:r>
              <a:rPr lang="es-ES" sz="2000" dirty="0"/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sense</a:t>
            </a:r>
            <a:r>
              <a:rPr lang="es-ES" sz="2000" b="1" dirty="0">
                <a:solidFill>
                  <a:srgbClr val="31A8DF"/>
                </a:solidFill>
              </a:rPr>
              <a:t> diagnosticar</a:t>
            </a:r>
            <a:r>
              <a:rPr lang="es-E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algn="just"/>
            <a:r>
              <a:rPr lang="ca-ES" sz="1600" dirty="0"/>
              <a:t>*Estudi di@bet.es, realitzat pel CIBERDEM de l'Institut de Salut Carlos III en col·laboració amb la Societat Espanyola de Diabetis i la Federació de Diabètics Espanyols.</a:t>
            </a:r>
          </a:p>
          <a:p>
            <a:pPr algn="just"/>
            <a:endParaRPr lang="es-ES" sz="20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CA5E3AF8-84ED-494E-839E-576B9E58CA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009306"/>
              </p:ext>
            </p:extLst>
          </p:nvPr>
        </p:nvGraphicFramePr>
        <p:xfrm>
          <a:off x="4572000" y="4274603"/>
          <a:ext cx="3240360" cy="1045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="" xmlns:a16="http://schemas.microsoft.com/office/drawing/2014/main" id="{C94E98E1-4AB0-44E6-9A00-EC4296728F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97842"/>
              </p:ext>
            </p:extLst>
          </p:nvPr>
        </p:nvGraphicFramePr>
        <p:xfrm>
          <a:off x="1331640" y="3861048"/>
          <a:ext cx="3048000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E9548F6D-0315-4BF5-BCCD-60E747153FB4}"/>
              </a:ext>
            </a:extLst>
          </p:cNvPr>
          <p:cNvGrpSpPr/>
          <p:nvPr/>
        </p:nvGrpSpPr>
        <p:grpSpPr>
          <a:xfrm>
            <a:off x="4104104" y="4362598"/>
            <a:ext cx="864096" cy="869108"/>
            <a:chOff x="4104104" y="4363296"/>
            <a:chExt cx="864096" cy="8691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BC4B8B69-B095-4679-B038-4CA1D387933A}"/>
                </a:ext>
              </a:extLst>
            </p:cNvPr>
            <p:cNvCxnSpPr/>
            <p:nvPr/>
          </p:nvCxnSpPr>
          <p:spPr>
            <a:xfrm flipV="1">
              <a:off x="4104104" y="4363296"/>
              <a:ext cx="864096" cy="432048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304A277B-B8A7-4534-BA58-BBF8AB065A4C}"/>
                </a:ext>
              </a:extLst>
            </p:cNvPr>
            <p:cNvCxnSpPr>
              <a:cxnSpLocks/>
            </p:cNvCxnSpPr>
            <p:nvPr/>
          </p:nvCxnSpPr>
          <p:spPr>
            <a:xfrm>
              <a:off x="4104104" y="4800356"/>
              <a:ext cx="864096" cy="432048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7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453">
        <p:fade/>
      </p:transition>
    </mc:Choice>
    <mc:Fallback xmlns="">
      <p:transition spd="med" advTm="20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268221" y="1064930"/>
            <a:ext cx="6607578" cy="707886"/>
            <a:chOff x="-679558" y="1640994"/>
            <a:chExt cx="6607578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679558" y="1640994"/>
              <a:ext cx="66075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Costos de la diabetis a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Espanya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679558" y="2196985"/>
              <a:ext cx="660757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F2C60CB0-B034-4ACF-BFB6-630BED7D9AF2}"/>
              </a:ext>
            </a:extLst>
          </p:cNvPr>
          <p:cNvSpPr txBox="1">
            <a:spLocks/>
          </p:cNvSpPr>
          <p:nvPr/>
        </p:nvSpPr>
        <p:spPr>
          <a:xfrm>
            <a:off x="576000" y="1918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/>
              <a:t>S'estima</a:t>
            </a:r>
            <a:r>
              <a:rPr lang="es-ES" sz="2000" dirty="0"/>
              <a:t> que la diabetis i les </a:t>
            </a:r>
            <a:r>
              <a:rPr lang="es-ES" sz="2000" dirty="0" err="1"/>
              <a:t>seves</a:t>
            </a:r>
            <a:r>
              <a:rPr lang="es-ES" sz="2000" dirty="0"/>
              <a:t> </a:t>
            </a:r>
            <a:r>
              <a:rPr lang="es-ES" sz="2000" dirty="0" err="1"/>
              <a:t>complicacions</a:t>
            </a:r>
            <a:r>
              <a:rPr lang="es-ES" sz="2000" dirty="0"/>
              <a:t> </a:t>
            </a:r>
            <a:r>
              <a:rPr lang="es-ES" sz="2000" dirty="0" err="1"/>
              <a:t>són</a:t>
            </a:r>
            <a:r>
              <a:rPr lang="es-ES" sz="2000" dirty="0"/>
              <a:t> responsables de </a:t>
            </a:r>
            <a:r>
              <a:rPr lang="es-ES" sz="2000" dirty="0" err="1"/>
              <a:t>l'ocupació</a:t>
            </a:r>
            <a:r>
              <a:rPr lang="es-ES" sz="2000" dirty="0"/>
              <a:t> del </a:t>
            </a:r>
            <a:r>
              <a:rPr lang="es-ES" sz="2000" b="1" dirty="0">
                <a:solidFill>
                  <a:schemeClr val="accent2"/>
                </a:solidFill>
              </a:rPr>
              <a:t>20-30%</a:t>
            </a:r>
            <a:r>
              <a:rPr lang="es-ES" sz="2000" dirty="0"/>
              <a:t> </a:t>
            </a:r>
            <a:r>
              <a:rPr lang="es-ES" sz="2000" dirty="0" err="1"/>
              <a:t>dels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llits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b="1" dirty="0" err="1">
                <a:solidFill>
                  <a:schemeClr val="accent2"/>
                </a:solidFill>
              </a:rPr>
              <a:t>hospitalaris</a:t>
            </a:r>
            <a:r>
              <a:rPr lang="es-ES" sz="2000" b="1" dirty="0">
                <a:solidFill>
                  <a:schemeClr val="accent2"/>
                </a:solidFill>
              </a:rPr>
              <a:t> </a:t>
            </a:r>
            <a:r>
              <a:rPr lang="es-ES" sz="2000" dirty="0"/>
              <a:t>i del </a:t>
            </a:r>
            <a:r>
              <a:rPr lang="es-ES" sz="2000" b="1" dirty="0">
                <a:solidFill>
                  <a:schemeClr val="accent2"/>
                </a:solidFill>
              </a:rPr>
              <a:t>6,3-7,4%</a:t>
            </a:r>
            <a:r>
              <a:rPr lang="es-ES" sz="2000" dirty="0"/>
              <a:t> de la </a:t>
            </a:r>
            <a:r>
              <a:rPr lang="es-ES" sz="2000" b="1" dirty="0">
                <a:solidFill>
                  <a:schemeClr val="accent2"/>
                </a:solidFill>
              </a:rPr>
              <a:t>despesa </a:t>
            </a:r>
            <a:r>
              <a:rPr lang="es-ES" sz="2000" b="1" dirty="0" err="1">
                <a:solidFill>
                  <a:schemeClr val="accent2"/>
                </a:solidFill>
              </a:rPr>
              <a:t>sanitària</a:t>
            </a:r>
            <a:r>
              <a:rPr lang="es-ES" sz="2000" b="1" dirty="0">
                <a:solidFill>
                  <a:schemeClr val="accent2"/>
                </a:solidFill>
              </a:rPr>
              <a:t> nacional</a:t>
            </a:r>
            <a:r>
              <a:rPr lang="es-ES" sz="2000" dirty="0"/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Un </a:t>
            </a:r>
            <a:r>
              <a:rPr lang="es-ES" sz="2000" dirty="0" err="1"/>
              <a:t>recent</a:t>
            </a:r>
            <a:r>
              <a:rPr lang="es-ES" sz="2000" dirty="0"/>
              <a:t> </a:t>
            </a:r>
            <a:r>
              <a:rPr lang="es-ES" sz="2000" dirty="0" err="1"/>
              <a:t>estudi</a:t>
            </a:r>
            <a:r>
              <a:rPr lang="es-ES" sz="2000" dirty="0"/>
              <a:t> de la London </a:t>
            </a:r>
            <a:r>
              <a:rPr lang="es-ES" sz="2000" dirty="0" err="1"/>
              <a:t>School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Economics</a:t>
            </a:r>
            <a:r>
              <a:rPr lang="es-ES" sz="2000" dirty="0"/>
              <a:t> </a:t>
            </a:r>
            <a:r>
              <a:rPr lang="es-ES" sz="2000" dirty="0" err="1"/>
              <a:t>quantifica</a:t>
            </a:r>
            <a:r>
              <a:rPr lang="es-ES" sz="2000" dirty="0"/>
              <a:t> en </a:t>
            </a:r>
            <a:r>
              <a:rPr lang="es-ES" sz="2000" b="1" dirty="0">
                <a:solidFill>
                  <a:srgbClr val="31A8DF"/>
                </a:solidFill>
              </a:rPr>
              <a:t>5.447 </a:t>
            </a:r>
            <a:r>
              <a:rPr lang="es-ES" sz="2000" b="1" dirty="0" err="1">
                <a:solidFill>
                  <a:srgbClr val="31A8DF"/>
                </a:solidFill>
              </a:rPr>
              <a:t>milions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d'euros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31A8DF"/>
                </a:solidFill>
              </a:rPr>
              <a:t>a </a:t>
            </a:r>
            <a:r>
              <a:rPr lang="es-ES" sz="2000" b="1" dirty="0" err="1">
                <a:solidFill>
                  <a:srgbClr val="31A8DF"/>
                </a:solidFill>
              </a:rPr>
              <a:t>l'any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 err="1"/>
              <a:t>els</a:t>
            </a:r>
            <a:r>
              <a:rPr lang="es-ES" sz="2000" dirty="0"/>
              <a:t> costos </a:t>
            </a:r>
            <a:r>
              <a:rPr lang="es-ES" sz="2000" dirty="0" err="1"/>
              <a:t>directes</a:t>
            </a:r>
            <a:r>
              <a:rPr lang="es-ES" sz="2000" dirty="0"/>
              <a:t> a </a:t>
            </a:r>
            <a:r>
              <a:rPr lang="es-ES" sz="2000" dirty="0" err="1"/>
              <a:t>Espanya</a:t>
            </a:r>
            <a:r>
              <a:rPr lang="es-ES" sz="2000" dirty="0"/>
              <a:t>, </a:t>
            </a:r>
            <a:r>
              <a:rPr lang="es-ES" sz="2000" dirty="0" err="1"/>
              <a:t>destinats</a:t>
            </a:r>
            <a:r>
              <a:rPr lang="es-ES" sz="2000" dirty="0"/>
              <a:t> </a:t>
            </a:r>
            <a:r>
              <a:rPr lang="es-ES" sz="2000" dirty="0" err="1"/>
              <a:t>principalment</a:t>
            </a:r>
            <a:r>
              <a:rPr lang="es-ES" sz="2000" dirty="0"/>
              <a:t> a </a:t>
            </a:r>
            <a:r>
              <a:rPr lang="es-ES" sz="2000" dirty="0" err="1"/>
              <a:t>tractaments</a:t>
            </a:r>
            <a:r>
              <a:rPr lang="es-ES" sz="2000" dirty="0"/>
              <a:t> i </a:t>
            </a:r>
            <a:r>
              <a:rPr lang="es-ES" sz="2000" dirty="0" err="1"/>
              <a:t>hospitalitzacions</a:t>
            </a:r>
            <a:r>
              <a:rPr lang="es-ES" sz="2000" dirty="0"/>
              <a:t>, </a:t>
            </a:r>
            <a:r>
              <a:rPr lang="es-ES" sz="2000" dirty="0" err="1"/>
              <a:t>fet</a:t>
            </a:r>
            <a:r>
              <a:rPr lang="es-ES" sz="2000" dirty="0"/>
              <a:t> que </a:t>
            </a:r>
            <a:r>
              <a:rPr lang="es-ES" sz="2000" dirty="0" err="1"/>
              <a:t>suposa</a:t>
            </a:r>
            <a:r>
              <a:rPr lang="es-ES" sz="2000" dirty="0"/>
              <a:t> un </a:t>
            </a:r>
            <a:r>
              <a:rPr lang="es-ES" sz="2000" dirty="0" err="1"/>
              <a:t>cost</a:t>
            </a:r>
            <a:r>
              <a:rPr lang="es-ES" sz="2000" dirty="0"/>
              <a:t> anual per </a:t>
            </a:r>
            <a:r>
              <a:rPr lang="es-ES" sz="2000" dirty="0" err="1"/>
              <a:t>pacient</a:t>
            </a:r>
            <a:r>
              <a:rPr lang="es-ES" sz="2000" dirty="0"/>
              <a:t> de 1.708 euros.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="" xmlns:a16="http://schemas.microsoft.com/office/drawing/2014/main" id="{C044DC96-4A9F-4A81-9F53-B23A28FF2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04" y="4608276"/>
            <a:ext cx="1879912" cy="6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67">
        <p:fade/>
      </p:transition>
    </mc:Choice>
    <mc:Fallback xmlns="">
      <p:transition spd="med" advTm="18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276945" y="1064930"/>
            <a:ext cx="6598854" cy="707886"/>
            <a:chOff x="-670834" y="1640994"/>
            <a:chExt cx="6598854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670834" y="1640994"/>
              <a:ext cx="65901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Costos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indirectes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la diabetis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670834" y="2196985"/>
              <a:ext cx="659885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CC56DF46-D5FC-42D0-92CE-B463015B9DA7}"/>
              </a:ext>
            </a:extLst>
          </p:cNvPr>
          <p:cNvSpPr txBox="1">
            <a:spLocks/>
          </p:cNvSpPr>
          <p:nvPr/>
        </p:nvSpPr>
        <p:spPr>
          <a:xfrm>
            <a:off x="576000" y="2458579"/>
            <a:ext cx="3875502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Els</a:t>
            </a:r>
            <a:r>
              <a:rPr lang="es-ES" sz="2000" dirty="0"/>
              <a:t> costos </a:t>
            </a:r>
            <a:r>
              <a:rPr lang="es-ES" sz="2000" dirty="0" err="1"/>
              <a:t>indirectes</a:t>
            </a:r>
            <a:r>
              <a:rPr lang="es-ES" sz="2000" dirty="0"/>
              <a:t> de la diabetis, </a:t>
            </a:r>
            <a:r>
              <a:rPr lang="es-ES" sz="2000" dirty="0" err="1"/>
              <a:t>corresponents</a:t>
            </a:r>
            <a:r>
              <a:rPr lang="es-ES" sz="2000" dirty="0"/>
              <a:t> a </a:t>
            </a:r>
            <a:r>
              <a:rPr lang="es-ES" sz="2000" dirty="0" err="1"/>
              <a:t>conceptes</a:t>
            </a:r>
            <a:r>
              <a:rPr lang="es-ES" sz="2000" dirty="0"/>
              <a:t> </a:t>
            </a:r>
            <a:r>
              <a:rPr lang="es-ES" sz="2000" dirty="0" err="1"/>
              <a:t>com</a:t>
            </a:r>
            <a:r>
              <a:rPr lang="es-ES" sz="2000" dirty="0"/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l'absentisme</a:t>
            </a:r>
            <a:r>
              <a:rPr lang="es-ES" sz="2000" b="1" dirty="0">
                <a:solidFill>
                  <a:srgbClr val="31A8DF"/>
                </a:solidFill>
              </a:rPr>
              <a:t> laboral </a:t>
            </a:r>
            <a:r>
              <a:rPr lang="es-ES" sz="2000" dirty="0" err="1"/>
              <a:t>dels</a:t>
            </a:r>
            <a:r>
              <a:rPr lang="es-ES" sz="2000" dirty="0"/>
              <a:t> </a:t>
            </a:r>
            <a:r>
              <a:rPr lang="es-ES" sz="2000" dirty="0" err="1"/>
              <a:t>pacients</a:t>
            </a:r>
            <a:r>
              <a:rPr lang="es-ES" sz="2000" dirty="0"/>
              <a:t>, </a:t>
            </a:r>
            <a:r>
              <a:rPr lang="es-ES" sz="2000" dirty="0" err="1"/>
              <a:t>els</a:t>
            </a:r>
            <a:r>
              <a:rPr lang="es-ES" sz="2000" dirty="0"/>
              <a:t> </a:t>
            </a:r>
            <a:r>
              <a:rPr lang="es-ES" sz="2000" dirty="0" err="1"/>
              <a:t>seus</a:t>
            </a:r>
            <a:r>
              <a:rPr lang="es-ES" sz="2000" dirty="0"/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jubilacions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anticipades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/>
              <a:t>o les </a:t>
            </a:r>
            <a:r>
              <a:rPr lang="es-ES" sz="2000" b="1" dirty="0" err="1">
                <a:solidFill>
                  <a:srgbClr val="31A8DF"/>
                </a:solidFill>
              </a:rPr>
              <a:t>despeses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socials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/>
              <a:t>que generen, se </a:t>
            </a:r>
            <a:r>
              <a:rPr lang="es-ES" sz="2000" dirty="0" err="1"/>
              <a:t>situen</a:t>
            </a:r>
            <a:r>
              <a:rPr lang="es-ES" sz="2000" dirty="0"/>
              <a:t> en </a:t>
            </a:r>
            <a:r>
              <a:rPr lang="es-ES" sz="2000" b="1" dirty="0">
                <a:solidFill>
                  <a:srgbClr val="31A8DF"/>
                </a:solidFill>
              </a:rPr>
              <a:t>17.630 </a:t>
            </a:r>
            <a:r>
              <a:rPr lang="es-ES" sz="2000" b="1" dirty="0" err="1">
                <a:solidFill>
                  <a:srgbClr val="31A8DF"/>
                </a:solidFill>
              </a:rPr>
              <a:t>milions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d'euros</a:t>
            </a:r>
            <a:r>
              <a:rPr lang="es-ES" sz="2000" b="1" dirty="0">
                <a:solidFill>
                  <a:srgbClr val="31A8DF"/>
                </a:solidFill>
              </a:rPr>
              <a:t> a </a:t>
            </a:r>
            <a:r>
              <a:rPr lang="es-ES" sz="2000" b="1" dirty="0" err="1">
                <a:solidFill>
                  <a:srgbClr val="31A8DF"/>
                </a:solidFill>
              </a:rPr>
              <a:t>l'any</a:t>
            </a:r>
            <a:r>
              <a:rPr lang="es-ES" sz="2000" dirty="0"/>
              <a:t> a </a:t>
            </a:r>
            <a:r>
              <a:rPr lang="es-ES" sz="2000" dirty="0" err="1"/>
              <a:t>Espanya</a:t>
            </a:r>
            <a:r>
              <a:rPr lang="es-ES" sz="2000" dirty="0"/>
              <a:t>, </a:t>
            </a:r>
            <a:r>
              <a:rPr lang="es-ES" sz="2000" dirty="0" err="1"/>
              <a:t>amb</a:t>
            </a:r>
            <a:r>
              <a:rPr lang="es-ES" sz="2000" dirty="0"/>
              <a:t> el que el </a:t>
            </a:r>
            <a:r>
              <a:rPr lang="es-ES" sz="2000" dirty="0" err="1"/>
              <a:t>nostre</a:t>
            </a:r>
            <a:r>
              <a:rPr lang="es-ES" sz="2000" dirty="0"/>
              <a:t> país es troba </a:t>
            </a:r>
            <a:r>
              <a:rPr lang="es-ES" sz="2000" dirty="0" err="1"/>
              <a:t>només</a:t>
            </a:r>
            <a:r>
              <a:rPr lang="es-ES" sz="2000" dirty="0"/>
              <a:t> per sota </a:t>
            </a:r>
            <a:r>
              <a:rPr lang="es-ES" sz="2000" dirty="0" err="1"/>
              <a:t>d’Alemanya</a:t>
            </a:r>
            <a:r>
              <a:rPr lang="es-ES" sz="2000" dirty="0"/>
              <a:t> entre </a:t>
            </a:r>
            <a:r>
              <a:rPr lang="es-ES" sz="2000" dirty="0" err="1"/>
              <a:t>els</a:t>
            </a:r>
            <a:r>
              <a:rPr lang="es-ES" sz="2000" dirty="0"/>
              <a:t> cinc </a:t>
            </a:r>
            <a:r>
              <a:rPr lang="es-ES" sz="2000" dirty="0" err="1"/>
              <a:t>grans</a:t>
            </a:r>
            <a:r>
              <a:rPr lang="es-ES" sz="2000" dirty="0"/>
              <a:t> </a:t>
            </a:r>
            <a:r>
              <a:rPr lang="es-ES" sz="2000" dirty="0" err="1"/>
              <a:t>estats</a:t>
            </a:r>
            <a:r>
              <a:rPr lang="es-ES" sz="2000" dirty="0"/>
              <a:t> de la Unió Europea per </a:t>
            </a:r>
            <a:r>
              <a:rPr lang="es-ES" sz="2000" dirty="0" err="1"/>
              <a:t>població</a:t>
            </a:r>
            <a:r>
              <a:rPr lang="es-ES" sz="2000" dirty="0"/>
              <a:t> i </a:t>
            </a:r>
            <a:r>
              <a:rPr lang="es-ES" sz="2000" dirty="0" err="1"/>
              <a:t>rellevància</a:t>
            </a:r>
            <a:r>
              <a:rPr lang="es-ES" sz="2000" dirty="0"/>
              <a:t> </a:t>
            </a:r>
            <a:r>
              <a:rPr lang="es-ES" sz="2000" dirty="0" err="1"/>
              <a:t>econòmica</a:t>
            </a:r>
            <a:r>
              <a:rPr lang="es-ES" sz="2000" dirty="0"/>
              <a:t>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="" xmlns:a16="http://schemas.microsoft.com/office/drawing/2014/main" id="{01B1F78D-29E7-42C4-B433-63EDA4583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" b="3974"/>
          <a:stretch/>
        </p:blipFill>
        <p:spPr bwMode="auto">
          <a:xfrm>
            <a:off x="4803595" y="2458579"/>
            <a:ext cx="3692861" cy="302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3 Rectángulo">
            <a:extLst>
              <a:ext uri="{FF2B5EF4-FFF2-40B4-BE49-F238E27FC236}">
                <a16:creationId xmlns="" xmlns:a16="http://schemas.microsoft.com/office/drawing/2014/main" id="{ED8405E1-41DF-480C-AE97-5E76AF7E468A}"/>
              </a:ext>
            </a:extLst>
          </p:cNvPr>
          <p:cNvSpPr/>
          <p:nvPr/>
        </p:nvSpPr>
        <p:spPr>
          <a:xfrm>
            <a:off x="5173861" y="5641503"/>
            <a:ext cx="2952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a-ES" sz="1400" dirty="0"/>
              <a:t>Font: </a:t>
            </a:r>
            <a:r>
              <a:rPr lang="ca-ES" sz="1400" dirty="0" err="1"/>
              <a:t>London</a:t>
            </a:r>
            <a:r>
              <a:rPr lang="ca-ES" sz="1400" dirty="0"/>
              <a:t> </a:t>
            </a:r>
            <a:r>
              <a:rPr lang="ca-ES" sz="1400" dirty="0" err="1"/>
              <a:t>School</a:t>
            </a:r>
            <a:r>
              <a:rPr lang="ca-ES" sz="1400" dirty="0"/>
              <a:t> of </a:t>
            </a:r>
            <a:r>
              <a:rPr lang="ca-ES" sz="1400" dirty="0" err="1"/>
              <a:t>Economics</a:t>
            </a:r>
            <a:endParaRPr lang="ca-ES" sz="1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57">
        <p:fade/>
      </p:transition>
    </mc:Choice>
    <mc:Fallback xmlns="">
      <p:transition spd="med" advTm="321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905616" y="1064930"/>
            <a:ext cx="5332807" cy="707886"/>
            <a:chOff x="-42163" y="1640994"/>
            <a:chExt cx="5332807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42163" y="1640994"/>
              <a:ext cx="53328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Objectius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del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tractament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42163" y="2196985"/>
              <a:ext cx="5332807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AD2696F-630A-49B2-83CF-99394BBD4D83}"/>
              </a:ext>
            </a:extLst>
          </p:cNvPr>
          <p:cNvGrpSpPr/>
          <p:nvPr/>
        </p:nvGrpSpPr>
        <p:grpSpPr>
          <a:xfrm>
            <a:off x="292680" y="2420355"/>
            <a:ext cx="8558640" cy="3671081"/>
            <a:chOff x="333840" y="2420355"/>
            <a:chExt cx="8558640" cy="3671081"/>
          </a:xfrm>
        </p:grpSpPr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F33343EA-1919-4E43-A37B-39DC66A4BD03}"/>
                </a:ext>
              </a:extLst>
            </p:cNvPr>
            <p:cNvGrpSpPr/>
            <p:nvPr/>
          </p:nvGrpSpPr>
          <p:grpSpPr>
            <a:xfrm>
              <a:off x="2435006" y="2420355"/>
              <a:ext cx="4202291" cy="3671081"/>
              <a:chOff x="2195736" y="1831934"/>
              <a:chExt cx="5535888" cy="4836099"/>
            </a:xfrm>
          </p:grpSpPr>
          <p:sp>
            <p:nvSpPr>
              <p:cNvPr id="19" name="Freeform 26">
                <a:extLst>
                  <a:ext uri="{FF2B5EF4-FFF2-40B4-BE49-F238E27FC236}">
                    <a16:creationId xmlns="" xmlns:a16="http://schemas.microsoft.com/office/drawing/2014/main" id="{419E73CE-A858-485B-BE14-33B6D7FA12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736075" y="4755950"/>
                <a:ext cx="2610000" cy="1657111"/>
              </a:xfrm>
              <a:prstGeom prst="leftArrow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26">
                <a:extLst>
                  <a:ext uri="{FF2B5EF4-FFF2-40B4-BE49-F238E27FC236}">
                    <a16:creationId xmlns="" xmlns:a16="http://schemas.microsoft.com/office/drawing/2014/main" id="{6EB73154-D3E0-4CFE-A30E-DDE114534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122429" y="3177366"/>
                <a:ext cx="2609195" cy="1606311"/>
              </a:xfrm>
              <a:prstGeom prst="leftArrow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="" xmlns:a16="http://schemas.microsoft.com/office/drawing/2014/main" id="{61094684-905B-4631-B250-EC025A4B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0751" y="1831934"/>
                <a:ext cx="2610000" cy="1657111"/>
              </a:xfrm>
              <a:prstGeom prst="leftArrow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="" xmlns:a16="http://schemas.microsoft.com/office/drawing/2014/main" id="{0AFFD265-A128-4694-AB38-4F54FA912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736" y="3529273"/>
                <a:ext cx="2609195" cy="1555912"/>
              </a:xfrm>
              <a:prstGeom prst="leftArrow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23AC1F6D-7465-4218-AB12-AF620F9B8310}"/>
                  </a:ext>
                </a:extLst>
              </p:cNvPr>
              <p:cNvGrpSpPr/>
              <p:nvPr/>
            </p:nvGrpSpPr>
            <p:grpSpPr>
              <a:xfrm rot="18810804">
                <a:off x="4107562" y="4180980"/>
                <a:ext cx="1122786" cy="720924"/>
                <a:chOff x="4481513" y="3678059"/>
                <a:chExt cx="1614487" cy="1036638"/>
              </a:xfrm>
            </p:grpSpPr>
            <p:sp>
              <p:nvSpPr>
                <p:cNvPr id="27" name="Rectangle 12">
                  <a:extLst>
                    <a:ext uri="{FF2B5EF4-FFF2-40B4-BE49-F238E27FC236}">
                      <a16:creationId xmlns="" xmlns:a16="http://schemas.microsoft.com/office/drawing/2014/main" id="{1CA8680F-F150-4635-A153-8110AE7D4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513" y="3678059"/>
                  <a:ext cx="1614487" cy="34448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Rectangle 13">
                  <a:extLst>
                    <a:ext uri="{FF2B5EF4-FFF2-40B4-BE49-F238E27FC236}">
                      <a16:creationId xmlns="" xmlns:a16="http://schemas.microsoft.com/office/drawing/2014/main" id="{2E0A192E-C8D8-46AF-B4AB-9F41250A5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513" y="4022546"/>
                  <a:ext cx="1614487" cy="34448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9" name="Rectangle 14">
                  <a:extLst>
                    <a:ext uri="{FF2B5EF4-FFF2-40B4-BE49-F238E27FC236}">
                      <a16:creationId xmlns="" xmlns:a16="http://schemas.microsoft.com/office/drawing/2014/main" id="{0C5E6976-5B18-435E-89D8-4F4A8FBF8F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513" y="4367034"/>
                  <a:ext cx="1614487" cy="347663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="" xmlns:a16="http://schemas.microsoft.com/office/drawing/2014/main" id="{0960FE22-B8F7-4856-904B-155A25922AEF}"/>
                  </a:ext>
                </a:extLst>
              </p:cNvPr>
              <p:cNvGrpSpPr/>
              <p:nvPr/>
            </p:nvGrpSpPr>
            <p:grpSpPr>
              <a:xfrm rot="18810804">
                <a:off x="4878183" y="337036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31" name="Rectangle 15">
                  <a:extLst>
                    <a:ext uri="{FF2B5EF4-FFF2-40B4-BE49-F238E27FC236}">
                      <a16:creationId xmlns="" xmlns:a16="http://schemas.microsoft.com/office/drawing/2014/main" id="{64044B51-A391-432E-BFC9-78D8DF559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Rectangle 16">
                  <a:extLst>
                    <a:ext uri="{FF2B5EF4-FFF2-40B4-BE49-F238E27FC236}">
                      <a16:creationId xmlns="" xmlns:a16="http://schemas.microsoft.com/office/drawing/2014/main" id="{033B88A2-761E-443F-8C8A-CD2BD34A8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Rectangle 17">
                  <a:extLst>
                    <a:ext uri="{FF2B5EF4-FFF2-40B4-BE49-F238E27FC236}">
                      <a16:creationId xmlns="" xmlns:a16="http://schemas.microsoft.com/office/drawing/2014/main" id="{491C051B-8BC9-4742-A649-2F1A41543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28519354-6713-47FE-8F4E-39C573927F02}"/>
                  </a:ext>
                </a:extLst>
              </p:cNvPr>
              <p:cNvGrpSpPr/>
              <p:nvPr/>
            </p:nvGrpSpPr>
            <p:grpSpPr>
              <a:xfrm rot="18810804">
                <a:off x="5612719" y="250402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35" name="Freeform 7">
                  <a:extLst>
                    <a:ext uri="{FF2B5EF4-FFF2-40B4-BE49-F238E27FC236}">
                      <a16:creationId xmlns="" xmlns:a16="http://schemas.microsoft.com/office/drawing/2014/main" id="{9E92E64B-FF71-440B-B6DE-D426B2292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Freeform 18">
                  <a:extLst>
                    <a:ext uri="{FF2B5EF4-FFF2-40B4-BE49-F238E27FC236}">
                      <a16:creationId xmlns="" xmlns:a16="http://schemas.microsoft.com/office/drawing/2014/main" id="{CB33E430-F334-4F8D-BD99-EDCF45CB35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7" name="Rectangle 19">
                  <a:extLst>
                    <a:ext uri="{FF2B5EF4-FFF2-40B4-BE49-F238E27FC236}">
                      <a16:creationId xmlns="" xmlns:a16="http://schemas.microsoft.com/office/drawing/2014/main" id="{42290C9B-3AC7-4A59-AD65-6B75FCC0E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8" name="Freeform 20">
                  <a:extLst>
                    <a:ext uri="{FF2B5EF4-FFF2-40B4-BE49-F238E27FC236}">
                      <a16:creationId xmlns="" xmlns:a16="http://schemas.microsoft.com/office/drawing/2014/main" id="{F22801FF-282A-4C0E-A91A-D172955DA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9" name="Oval 21">
                  <a:extLst>
                    <a:ext uri="{FF2B5EF4-FFF2-40B4-BE49-F238E27FC236}">
                      <a16:creationId xmlns="" xmlns:a16="http://schemas.microsoft.com/office/drawing/2014/main" id="{9F811AB6-F53D-497C-A807-32E49DDD0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="" xmlns:a16="http://schemas.microsoft.com/office/drawing/2014/main" id="{C5EC81F0-E27B-4885-80F6-7C8FFC9C26D9}"/>
                  </a:ext>
                </a:extLst>
              </p:cNvPr>
              <p:cNvGrpSpPr/>
              <p:nvPr/>
            </p:nvGrpSpPr>
            <p:grpSpPr>
              <a:xfrm rot="18810804">
                <a:off x="2608711" y="5310090"/>
                <a:ext cx="1998273" cy="717613"/>
                <a:chOff x="1608138" y="3187521"/>
                <a:chExt cx="2873375" cy="1031876"/>
              </a:xfrm>
            </p:grpSpPr>
            <p:sp>
              <p:nvSpPr>
                <p:cNvPr id="41" name="Freeform 8">
                  <a:extLst>
                    <a:ext uri="{FF2B5EF4-FFF2-40B4-BE49-F238E27FC236}">
                      <a16:creationId xmlns="" xmlns:a16="http://schemas.microsoft.com/office/drawing/2014/main" id="{76C4266A-CA08-499D-97E3-7CFF7E1A5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2" name="Freeform 9">
                  <a:extLst>
                    <a:ext uri="{FF2B5EF4-FFF2-40B4-BE49-F238E27FC236}">
                      <a16:creationId xmlns="" xmlns:a16="http://schemas.microsoft.com/office/drawing/2014/main" id="{5EF28405-E505-4FC5-A996-E34C7A307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187521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Freeform 10">
                  <a:extLst>
                    <a:ext uri="{FF2B5EF4-FFF2-40B4-BE49-F238E27FC236}">
                      <a16:creationId xmlns="" xmlns:a16="http://schemas.microsoft.com/office/drawing/2014/main" id="{FDE0E417-D78C-4CFC-A026-55985AE005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532009"/>
                  <a:ext cx="1743075" cy="34290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Freeform 11">
                  <a:extLst>
                    <a:ext uri="{FF2B5EF4-FFF2-40B4-BE49-F238E27FC236}">
                      <a16:creationId xmlns="" xmlns:a16="http://schemas.microsoft.com/office/drawing/2014/main" id="{0B1E2B5A-13CE-47A9-AA3F-A893C8267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438" y="3874909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Freeform 22">
                  <a:extLst>
                    <a:ext uri="{FF2B5EF4-FFF2-40B4-BE49-F238E27FC236}">
                      <a16:creationId xmlns="" xmlns:a16="http://schemas.microsoft.com/office/drawing/2014/main" id="{8D2E3498-38E9-4E77-A04B-1302EF59FB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66" name="2 Marcador de contenido">
              <a:extLst>
                <a:ext uri="{FF2B5EF4-FFF2-40B4-BE49-F238E27FC236}">
                  <a16:creationId xmlns="" xmlns:a16="http://schemas.microsoft.com/office/drawing/2014/main" id="{3E9EC5B8-1660-4185-B6F6-59BB5A9C0C9B}"/>
                </a:ext>
              </a:extLst>
            </p:cNvPr>
            <p:cNvSpPr txBox="1">
              <a:spLocks/>
            </p:cNvSpPr>
            <p:nvPr/>
          </p:nvSpPr>
          <p:spPr>
            <a:xfrm>
              <a:off x="745756" y="2511480"/>
              <a:ext cx="2880000" cy="108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dirty="0" err="1"/>
                <a:t>Mantenir</a:t>
              </a:r>
              <a:r>
                <a:rPr lang="es-ES" sz="1600" dirty="0"/>
                <a:t> un bon </a:t>
              </a:r>
              <a:r>
                <a:rPr lang="es-ES" sz="1600" b="1" dirty="0" err="1">
                  <a:solidFill>
                    <a:srgbClr val="0D6F77"/>
                  </a:solidFill>
                </a:rPr>
                <a:t>estat</a:t>
              </a:r>
              <a:r>
                <a:rPr lang="es-ES" sz="1600" b="1" dirty="0">
                  <a:solidFill>
                    <a:srgbClr val="0D6F77"/>
                  </a:solidFill>
                </a:rPr>
                <a:t> de </a:t>
              </a:r>
              <a:r>
                <a:rPr lang="es-ES" sz="1600" b="1" dirty="0" err="1">
                  <a:solidFill>
                    <a:srgbClr val="0D6F77"/>
                  </a:solidFill>
                </a:rPr>
                <a:t>salut</a:t>
              </a:r>
              <a:r>
                <a:rPr lang="es-ES" sz="1600" b="1" dirty="0">
                  <a:solidFill>
                    <a:srgbClr val="0D6F77"/>
                  </a:solidFill>
                </a:rPr>
                <a:t> </a:t>
              </a:r>
              <a:r>
                <a:rPr lang="es-ES" sz="1600" dirty="0"/>
                <a:t>que </a:t>
              </a:r>
              <a:r>
                <a:rPr lang="es-ES" sz="1600" dirty="0" err="1"/>
                <a:t>li</a:t>
              </a:r>
              <a:r>
                <a:rPr lang="es-ES" sz="1600" dirty="0"/>
                <a:t> </a:t>
              </a:r>
              <a:r>
                <a:rPr lang="es-ES" sz="1600" dirty="0" err="1"/>
                <a:t>permeti</a:t>
              </a:r>
              <a:r>
                <a:rPr lang="es-ES" sz="1600" dirty="0"/>
                <a:t> portar una vida normal.</a:t>
              </a:r>
            </a:p>
          </p:txBody>
        </p:sp>
        <p:sp>
          <p:nvSpPr>
            <p:cNvPr id="67" name="2 Marcador de contenido">
              <a:extLst>
                <a:ext uri="{FF2B5EF4-FFF2-40B4-BE49-F238E27FC236}">
                  <a16:creationId xmlns="" xmlns:a16="http://schemas.microsoft.com/office/drawing/2014/main" id="{932E4E49-54D0-4DAE-9913-8F05E864FA43}"/>
                </a:ext>
              </a:extLst>
            </p:cNvPr>
            <p:cNvSpPr txBox="1">
              <a:spLocks/>
            </p:cNvSpPr>
            <p:nvPr/>
          </p:nvSpPr>
          <p:spPr>
            <a:xfrm>
              <a:off x="6602945" y="3512627"/>
              <a:ext cx="2289535" cy="108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600" dirty="0" err="1"/>
                <a:t>Aconseguir</a:t>
              </a:r>
              <a:r>
                <a:rPr lang="es-ES" sz="1600" dirty="0"/>
                <a:t> un bon </a:t>
              </a:r>
              <a:r>
                <a:rPr lang="es-ES" sz="1600" b="1" dirty="0">
                  <a:solidFill>
                    <a:srgbClr val="12959F"/>
                  </a:solidFill>
                </a:rPr>
                <a:t>control </a:t>
              </a:r>
              <a:r>
                <a:rPr lang="es-ES" sz="1600" b="1" dirty="0" err="1">
                  <a:solidFill>
                    <a:srgbClr val="12959F"/>
                  </a:solidFill>
                </a:rPr>
                <a:t>metabòlic</a:t>
              </a:r>
              <a:r>
                <a:rPr lang="es-ES" sz="1600" b="1" dirty="0">
                  <a:solidFill>
                    <a:srgbClr val="12959F"/>
                  </a:solidFill>
                </a:rPr>
                <a:t> </a:t>
              </a:r>
              <a:r>
                <a:rPr lang="es-ES" sz="1600" dirty="0"/>
                <a:t>(</a:t>
              </a:r>
              <a:r>
                <a:rPr lang="es-ES" sz="1600" dirty="0" err="1"/>
                <a:t>com</a:t>
              </a:r>
              <a:r>
                <a:rPr lang="es-ES" sz="1600" dirty="0"/>
                <a:t> a mesura per a prevenir i controlar </a:t>
              </a:r>
              <a:r>
                <a:rPr lang="es-ES" sz="1600" dirty="0" err="1"/>
                <a:t>l'HTA</a:t>
              </a:r>
              <a:r>
                <a:rPr lang="es-ES" sz="1600" dirty="0"/>
                <a:t>, la </a:t>
              </a:r>
              <a:r>
                <a:rPr lang="es-ES" sz="1600" dirty="0" err="1"/>
                <a:t>hiperlipèmia</a:t>
              </a:r>
              <a:r>
                <a:rPr lang="es-ES" sz="1600" dirty="0"/>
                <a:t> i </a:t>
              </a:r>
              <a:r>
                <a:rPr lang="es-ES" sz="1600" dirty="0" err="1" smtClean="0"/>
                <a:t>l'obesitat</a:t>
              </a:r>
              <a:r>
                <a:rPr lang="es-ES" sz="1600" dirty="0"/>
                <a:t>)</a:t>
              </a:r>
            </a:p>
          </p:txBody>
        </p:sp>
        <p:sp>
          <p:nvSpPr>
            <p:cNvPr id="68" name="2 Marcador de contenido">
              <a:extLst>
                <a:ext uri="{FF2B5EF4-FFF2-40B4-BE49-F238E27FC236}">
                  <a16:creationId xmlns="" xmlns:a16="http://schemas.microsoft.com/office/drawing/2014/main" id="{0F3DC703-3753-46CA-BED6-DB1D2F4E55BC}"/>
                </a:ext>
              </a:extLst>
            </p:cNvPr>
            <p:cNvSpPr txBox="1">
              <a:spLocks/>
            </p:cNvSpPr>
            <p:nvPr/>
          </p:nvSpPr>
          <p:spPr>
            <a:xfrm>
              <a:off x="333840" y="3755944"/>
              <a:ext cx="2140854" cy="108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ES" sz="1600" dirty="0"/>
                <a:t>Prevenir o retardar </a:t>
              </a:r>
              <a:r>
                <a:rPr lang="es-ES" sz="1600" dirty="0" err="1"/>
                <a:t>l'aparició</a:t>
              </a:r>
              <a:r>
                <a:rPr lang="es-ES" sz="1600" dirty="0"/>
                <a:t> de </a:t>
              </a:r>
              <a:r>
                <a:rPr lang="es-ES" sz="1600" b="1" dirty="0" err="1">
                  <a:solidFill>
                    <a:srgbClr val="31A8DF"/>
                  </a:solidFill>
                </a:rPr>
                <a:t>complicacions</a:t>
              </a:r>
              <a:r>
                <a:rPr lang="es-ES" sz="1600" b="1" dirty="0">
                  <a:solidFill>
                    <a:srgbClr val="31A8DF"/>
                  </a:solidFill>
                </a:rPr>
                <a:t> </a:t>
              </a:r>
              <a:r>
                <a:rPr lang="es-ES" sz="1600" b="1" dirty="0" err="1">
                  <a:solidFill>
                    <a:srgbClr val="31A8DF"/>
                  </a:solidFill>
                </a:rPr>
                <a:t>cròniques</a:t>
              </a:r>
              <a:r>
                <a:rPr lang="es-ES" sz="1600" dirty="0"/>
                <a:t>.</a:t>
              </a:r>
            </a:p>
          </p:txBody>
        </p:sp>
        <p:sp>
          <p:nvSpPr>
            <p:cNvPr id="69" name="2 Marcador de contenido">
              <a:extLst>
                <a:ext uri="{FF2B5EF4-FFF2-40B4-BE49-F238E27FC236}">
                  <a16:creationId xmlns="" xmlns:a16="http://schemas.microsoft.com/office/drawing/2014/main" id="{2E24C5AF-D531-4132-9BE4-A2CD5444E587}"/>
                </a:ext>
              </a:extLst>
            </p:cNvPr>
            <p:cNvSpPr txBox="1">
              <a:spLocks/>
            </p:cNvSpPr>
            <p:nvPr/>
          </p:nvSpPr>
          <p:spPr>
            <a:xfrm>
              <a:off x="5526304" y="4715490"/>
              <a:ext cx="2880000" cy="1080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ES" sz="1600" dirty="0"/>
                <a:t>Garantir el </a:t>
              </a:r>
              <a:r>
                <a:rPr lang="es-ES" sz="1600" b="1" dirty="0" err="1">
                  <a:solidFill>
                    <a:srgbClr val="12959F"/>
                  </a:solidFill>
                </a:rPr>
                <a:t>creixement</a:t>
              </a:r>
              <a:r>
                <a:rPr lang="es-ES" sz="1600" b="1" dirty="0">
                  <a:solidFill>
                    <a:srgbClr val="12959F"/>
                  </a:solidFill>
                </a:rPr>
                <a:t> i </a:t>
              </a:r>
              <a:r>
                <a:rPr lang="es-ES" sz="1600" b="1" dirty="0" err="1">
                  <a:solidFill>
                    <a:srgbClr val="12959F"/>
                  </a:solidFill>
                </a:rPr>
                <a:t>desenvolupament</a:t>
              </a:r>
              <a:r>
                <a:rPr lang="es-ES" sz="1600" b="1" dirty="0">
                  <a:solidFill>
                    <a:srgbClr val="12959F"/>
                  </a:solidFill>
                </a:rPr>
                <a:t> </a:t>
              </a:r>
              <a:r>
                <a:rPr lang="es-ES" sz="1600" dirty="0"/>
                <a:t>en el cas </a:t>
              </a:r>
              <a:r>
                <a:rPr lang="es-ES" sz="1600" dirty="0" err="1"/>
                <a:t>dels</a:t>
              </a:r>
              <a:r>
                <a:rPr lang="es-ES" sz="1600" dirty="0"/>
                <a:t> </a:t>
              </a:r>
              <a:r>
                <a:rPr lang="es-ES" sz="1600" dirty="0" err="1"/>
                <a:t>nens</a:t>
              </a:r>
              <a:r>
                <a:rPr lang="es-ES" sz="1600" dirty="0"/>
                <a:t>.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3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75">
        <p:fade/>
      </p:transition>
    </mc:Choice>
    <mc:Fallback xmlns="">
      <p:transition spd="med" advTm="19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2620009" y="1064930"/>
            <a:ext cx="3904018" cy="707886"/>
            <a:chOff x="672230" y="1640994"/>
            <a:chExt cx="3904018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672230" y="1640994"/>
              <a:ext cx="3904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Control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metabòlic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672230" y="2196985"/>
              <a:ext cx="3896295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3 Marcador de contenido">
            <a:extLst>
              <a:ext uri="{FF2B5EF4-FFF2-40B4-BE49-F238E27FC236}">
                <a16:creationId xmlns="" xmlns:a16="http://schemas.microsoft.com/office/drawing/2014/main" id="{E68EA3CA-A3CE-4950-99C9-A787DB04E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944599"/>
              </p:ext>
            </p:extLst>
          </p:nvPr>
        </p:nvGraphicFramePr>
        <p:xfrm>
          <a:off x="1079612" y="2204864"/>
          <a:ext cx="6984776" cy="36000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4580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73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93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marL="8890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Control metabòlic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Objectius de control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HbA1C(%)   (Hemoglobina glicosilada)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&lt;7</a:t>
                      </a:r>
                    </a:p>
                  </a:txBody>
                  <a:tcPr marL="68580" marR="68580" marT="0" marB="0">
                    <a:solidFill>
                      <a:srgbClr val="31A8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Glucèmia capil·lar (mg/dl)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Basal i </a:t>
                      </a:r>
                      <a:r>
                        <a:rPr lang="ca-ES" sz="1800" b="0" dirty="0" err="1">
                          <a:effectLst/>
                        </a:rPr>
                        <a:t>preparandial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90-130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Postprandial (2h)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&lt;180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Tensió arterial (mm Hg)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&lt;130/80</a:t>
                      </a:r>
                    </a:p>
                  </a:txBody>
                  <a:tcPr marL="68580" marR="68580" marT="0" marB="0">
                    <a:solidFill>
                      <a:srgbClr val="31A8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 rowSpan="4">
                  <a:txBody>
                    <a:bodyPr/>
                    <a:lstStyle/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200" dirty="0">
                          <a:effectLst/>
                        </a:rPr>
                        <a:t> </a:t>
                      </a:r>
                      <a:endParaRPr lang="ca-ES" sz="1100" dirty="0">
                        <a:effectLst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200" dirty="0">
                          <a:effectLst/>
                        </a:rPr>
                        <a:t> </a:t>
                      </a:r>
                      <a:endParaRPr lang="ca-ES" sz="1100" dirty="0">
                        <a:effectLst/>
                      </a:endParaRPr>
                    </a:p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Control lipídic (mg/dl)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Colesterol total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&lt;200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Triglicèrids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&lt;150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HDL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&gt;40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LDL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&lt;100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0000">
                <a:tc gridSpan="2">
                  <a:txBody>
                    <a:bodyPr/>
                    <a:lstStyle/>
                    <a:p>
                      <a:pPr marL="88900" indent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dirty="0">
                          <a:effectLst/>
                        </a:rPr>
                        <a:t>Consum de tabac</a:t>
                      </a:r>
                      <a:endParaRPr lang="ca-ES" sz="1800" b="0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ca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indent="0" algn="ctr" defTabSz="6858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ca-ES" sz="1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rgbClr val="31A8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5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488">
        <p:fade/>
      </p:transition>
    </mc:Choice>
    <mc:Fallback xmlns="">
      <p:transition spd="med" advTm="54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904595" y="1064930"/>
            <a:ext cx="5334858" cy="707886"/>
            <a:chOff x="-43184" y="1640994"/>
            <a:chExt cx="5334858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43184" y="1640994"/>
              <a:ext cx="53348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Tractament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farmacològic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43184" y="2196985"/>
              <a:ext cx="533485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2A5915CC-171C-4D6E-810A-600096FC7516}"/>
              </a:ext>
            </a:extLst>
          </p:cNvPr>
          <p:cNvSpPr txBox="1">
            <a:spLocks/>
          </p:cNvSpPr>
          <p:nvPr/>
        </p:nvSpPr>
        <p:spPr>
          <a:xfrm>
            <a:off x="576000" y="1918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El </a:t>
            </a:r>
            <a:r>
              <a:rPr lang="es-ES" sz="2000" dirty="0" err="1"/>
              <a:t>tractament</a:t>
            </a:r>
            <a:r>
              <a:rPr lang="es-ES" sz="2000" dirty="0"/>
              <a:t> inicial de la diabetis de </a:t>
            </a:r>
            <a:r>
              <a:rPr lang="es-ES" sz="2000" dirty="0" err="1"/>
              <a:t>tipus</a:t>
            </a:r>
            <a:r>
              <a:rPr lang="es-ES" sz="2000" dirty="0"/>
              <a:t> 2 (DM)  </a:t>
            </a:r>
            <a:r>
              <a:rPr lang="es-ES" sz="2000" dirty="0" err="1"/>
              <a:t>és</a:t>
            </a:r>
            <a:r>
              <a:rPr lang="es-ES" sz="2000" dirty="0"/>
              <a:t> </a:t>
            </a:r>
            <a:r>
              <a:rPr lang="es-ES" sz="2000" dirty="0" err="1"/>
              <a:t>mitjançant</a:t>
            </a:r>
            <a:r>
              <a:rPr lang="es-ES" sz="2000" dirty="0"/>
              <a:t> el </a:t>
            </a:r>
            <a:r>
              <a:rPr lang="es-ES" sz="2000" b="1" dirty="0">
                <a:solidFill>
                  <a:srgbClr val="31A8DF"/>
                </a:solidFill>
              </a:rPr>
              <a:t>control de pes corporal</a:t>
            </a:r>
            <a:r>
              <a:rPr lang="es-ES" sz="2000" dirty="0"/>
              <a:t>, </a:t>
            </a:r>
            <a:r>
              <a:rPr lang="es-ES" sz="2000" dirty="0" err="1"/>
              <a:t>tenir</a:t>
            </a:r>
            <a:r>
              <a:rPr lang="es-ES" sz="2000" dirty="0"/>
              <a:t> una dieta sana i </a:t>
            </a:r>
            <a:r>
              <a:rPr lang="es-ES" sz="2000" dirty="0" err="1"/>
              <a:t>fer</a:t>
            </a:r>
            <a:r>
              <a:rPr lang="es-ES" sz="2000" dirty="0"/>
              <a:t> </a:t>
            </a:r>
            <a:r>
              <a:rPr lang="es-ES" sz="2000" dirty="0" err="1"/>
              <a:t>exercici</a:t>
            </a:r>
            <a:r>
              <a:rPr lang="es-ES" sz="2000" dirty="0"/>
              <a:t> </a:t>
            </a:r>
            <a:r>
              <a:rPr lang="es-ES" sz="2000" dirty="0" err="1"/>
              <a:t>moderat</a:t>
            </a:r>
            <a:r>
              <a:rPr lang="es-ES" sz="2000" dirty="0"/>
              <a:t>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/>
              <a:t>Quan</a:t>
            </a:r>
            <a:r>
              <a:rPr lang="es-ES" sz="2000" dirty="0"/>
              <a:t> </a:t>
            </a:r>
            <a:r>
              <a:rPr lang="es-ES" sz="2000" dirty="0" err="1"/>
              <a:t>aquestes</a:t>
            </a:r>
            <a:r>
              <a:rPr lang="es-ES" sz="2000" dirty="0"/>
              <a:t> mesures no funcionen </a:t>
            </a:r>
            <a:r>
              <a:rPr lang="es-ES" sz="2000" dirty="0" err="1"/>
              <a:t>és</a:t>
            </a:r>
            <a:r>
              <a:rPr lang="es-ES" sz="2000" dirty="0"/>
              <a:t> </a:t>
            </a:r>
            <a:r>
              <a:rPr lang="es-ES" sz="2000" dirty="0" err="1"/>
              <a:t>necessari</a:t>
            </a:r>
            <a:r>
              <a:rPr lang="es-ES" sz="2000" dirty="0"/>
              <a:t> </a:t>
            </a:r>
            <a:r>
              <a:rPr lang="es-ES" sz="2000" dirty="0" err="1"/>
              <a:t>l’ús</a:t>
            </a:r>
            <a:r>
              <a:rPr lang="es-ES" sz="2000" dirty="0"/>
              <a:t> de </a:t>
            </a:r>
            <a:r>
              <a:rPr lang="es-ES" sz="2000" dirty="0" err="1"/>
              <a:t>tractament</a:t>
            </a:r>
            <a:r>
              <a:rPr lang="es-ES" sz="2000" dirty="0"/>
              <a:t> </a:t>
            </a:r>
            <a:r>
              <a:rPr lang="es-ES" sz="2000" dirty="0" err="1"/>
              <a:t>mèdic</a:t>
            </a:r>
            <a:r>
              <a:rPr lang="es-ES" sz="2000" dirty="0"/>
              <a:t> i cal </a:t>
            </a:r>
            <a:r>
              <a:rPr lang="es-ES" sz="2000" dirty="0" err="1"/>
              <a:t>recórrer</a:t>
            </a:r>
            <a:r>
              <a:rPr lang="es-ES" sz="2000" dirty="0"/>
              <a:t> a </a:t>
            </a:r>
            <a:r>
              <a:rPr lang="es-ES" sz="2000" b="1" dirty="0" err="1">
                <a:solidFill>
                  <a:srgbClr val="31A8DF"/>
                </a:solidFill>
              </a:rPr>
              <a:t>fàrmacs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antidiabètics</a:t>
            </a:r>
            <a:r>
              <a:rPr lang="es-ES" sz="2000" dirty="0"/>
              <a:t>, </a:t>
            </a:r>
            <a:r>
              <a:rPr lang="es-ES" sz="2000" dirty="0" err="1"/>
              <a:t>els</a:t>
            </a:r>
            <a:r>
              <a:rPr lang="es-ES" sz="2000" dirty="0"/>
              <a:t> </a:t>
            </a:r>
            <a:r>
              <a:rPr lang="es-ES" sz="2000" dirty="0" err="1"/>
              <a:t>anomenats</a:t>
            </a:r>
            <a:r>
              <a:rPr lang="es-ES" sz="2000" dirty="0"/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hipoglucèmics</a:t>
            </a:r>
            <a:r>
              <a:rPr lang="es-ES" sz="2000" dirty="0"/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orals</a:t>
            </a:r>
            <a:r>
              <a:rPr lang="es-ES" sz="2000" dirty="0"/>
              <a:t> per </a:t>
            </a:r>
            <a:r>
              <a:rPr lang="es-ES" sz="2000" dirty="0" err="1"/>
              <a:t>aconseguir</a:t>
            </a:r>
            <a:r>
              <a:rPr lang="es-ES" sz="2000" dirty="0"/>
              <a:t> un control </a:t>
            </a:r>
            <a:r>
              <a:rPr lang="es-ES" sz="2000" dirty="0" err="1"/>
              <a:t>adequat</a:t>
            </a:r>
            <a:r>
              <a:rPr lang="es-ES" sz="2000" dirty="0"/>
              <a:t> del sucre en </a:t>
            </a:r>
            <a:r>
              <a:rPr lang="es-ES" sz="2000" dirty="0" err="1"/>
              <a:t>sang</a:t>
            </a:r>
            <a:r>
              <a:rPr lang="es-E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/>
              <a:t>Aquests</a:t>
            </a:r>
            <a:r>
              <a:rPr lang="es-ES" sz="2000" dirty="0"/>
              <a:t> es poden administrar per </a:t>
            </a:r>
            <a:r>
              <a:rPr lang="es-ES" sz="2000" dirty="0" err="1"/>
              <a:t>separat</a:t>
            </a:r>
            <a:r>
              <a:rPr lang="es-ES" sz="2000" dirty="0"/>
              <a:t>, </a:t>
            </a:r>
            <a:r>
              <a:rPr lang="es-ES" sz="2000" dirty="0" err="1"/>
              <a:t>monoteràpia</a:t>
            </a:r>
            <a:r>
              <a:rPr lang="es-ES" sz="2000" dirty="0"/>
              <a:t>, o </a:t>
            </a:r>
            <a:r>
              <a:rPr lang="es-ES" sz="2000" dirty="0" err="1"/>
              <a:t>combinats</a:t>
            </a:r>
            <a:r>
              <a:rPr lang="es-ES" sz="2000" dirty="0"/>
              <a:t> </a:t>
            </a:r>
            <a:r>
              <a:rPr lang="es-ES" sz="2000" dirty="0" err="1"/>
              <a:t>amb</a:t>
            </a:r>
            <a:r>
              <a:rPr lang="es-ES" sz="2000" dirty="0"/>
              <a:t> </a:t>
            </a:r>
            <a:r>
              <a:rPr lang="es-ES" sz="2000" dirty="0" err="1"/>
              <a:t>altres</a:t>
            </a:r>
            <a:r>
              <a:rPr lang="es-ES" sz="2000" dirty="0"/>
              <a:t> </a:t>
            </a:r>
            <a:r>
              <a:rPr lang="es-ES" sz="2000" dirty="0" err="1"/>
              <a:t>fàrmacs</a:t>
            </a:r>
            <a:r>
              <a:rPr lang="es-ES" sz="2000" dirty="0"/>
              <a:t> </a:t>
            </a:r>
            <a:r>
              <a:rPr lang="es-ES" sz="2000" dirty="0" err="1"/>
              <a:t>antidiabètics</a:t>
            </a:r>
            <a:r>
              <a:rPr lang="es-ES" sz="2000" dirty="0"/>
              <a:t> o </a:t>
            </a:r>
            <a:r>
              <a:rPr lang="es-ES" sz="2000" dirty="0" err="1"/>
              <a:t>amb</a:t>
            </a:r>
            <a:r>
              <a:rPr lang="es-ES" sz="2000" dirty="0"/>
              <a:t> insulina per tal </a:t>
            </a:r>
            <a:r>
              <a:rPr lang="es-ES" sz="2000" dirty="0" err="1"/>
              <a:t>d’assolir</a:t>
            </a:r>
            <a:r>
              <a:rPr lang="es-ES" sz="2000" dirty="0"/>
              <a:t> un </a:t>
            </a:r>
            <a:r>
              <a:rPr lang="es-ES" sz="2000" dirty="0" err="1"/>
              <a:t>benefici</a:t>
            </a:r>
            <a:r>
              <a:rPr lang="es-ES" sz="2000" dirty="0"/>
              <a:t> </a:t>
            </a:r>
            <a:r>
              <a:rPr lang="es-ES" sz="2000" dirty="0" err="1"/>
              <a:t>terapèutic</a:t>
            </a:r>
            <a:r>
              <a:rPr lang="es-ES" sz="2000" dirty="0"/>
              <a:t> </a:t>
            </a:r>
            <a:r>
              <a:rPr lang="es-ES" sz="2000" dirty="0" err="1"/>
              <a:t>màxim</a:t>
            </a:r>
            <a:r>
              <a:rPr lang="es-ES" sz="2000" dirty="0"/>
              <a:t>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126">
        <p:fade/>
      </p:transition>
    </mc:Choice>
    <mc:Fallback xmlns="">
      <p:transition spd="med" advTm="291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801490" y="1064930"/>
            <a:ext cx="5541069" cy="707886"/>
            <a:chOff x="-146289" y="1640994"/>
            <a:chExt cx="5541069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146289" y="1640994"/>
              <a:ext cx="5541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Tipus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d’antidiabètics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orals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146289" y="2196985"/>
              <a:ext cx="554106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A515A3D4-61F4-4A34-AD33-406BFA543B9E}"/>
              </a:ext>
            </a:extLst>
          </p:cNvPr>
          <p:cNvCxnSpPr/>
          <p:nvPr/>
        </p:nvCxnSpPr>
        <p:spPr>
          <a:xfrm>
            <a:off x="4573696" y="2657867"/>
            <a:ext cx="0" cy="369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32204700-5F9F-4A9A-B000-D68C93D2276D}"/>
              </a:ext>
            </a:extLst>
          </p:cNvPr>
          <p:cNvCxnSpPr/>
          <p:nvPr/>
        </p:nvCxnSpPr>
        <p:spPr>
          <a:xfrm>
            <a:off x="6547324" y="2657867"/>
            <a:ext cx="0" cy="369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D6B0127-ABA3-4703-BB1E-5F2D6971B8C1}"/>
              </a:ext>
            </a:extLst>
          </p:cNvPr>
          <p:cNvSpPr txBox="1"/>
          <p:nvPr/>
        </p:nvSpPr>
        <p:spPr>
          <a:xfrm>
            <a:off x="6547605" y="2076601"/>
            <a:ext cx="1959567" cy="576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Glucosúrics (Gliflozines)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68FAEB6-1B8D-4647-9FD7-89BD6F6F5302}"/>
              </a:ext>
            </a:extLst>
          </p:cNvPr>
          <p:cNvSpPr/>
          <p:nvPr/>
        </p:nvSpPr>
        <p:spPr>
          <a:xfrm>
            <a:off x="6572034" y="2852936"/>
            <a:ext cx="1910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Augmenten la </a:t>
            </a:r>
            <a:r>
              <a:rPr lang="es-ES" sz="1600" dirty="0" err="1"/>
              <a:t>eliminació</a:t>
            </a:r>
            <a:r>
              <a:rPr lang="es-ES" sz="1600" dirty="0"/>
              <a:t> de glucosa. 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3519815-CAC0-4F99-B23C-9DDA6C5EAC64}"/>
              </a:ext>
            </a:extLst>
          </p:cNvPr>
          <p:cNvSpPr txBox="1"/>
          <p:nvPr/>
        </p:nvSpPr>
        <p:spPr>
          <a:xfrm>
            <a:off x="2608621" y="2076601"/>
            <a:ext cx="1959567" cy="576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Sensibilitzants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33020C6E-1DB3-452B-B10E-DFF2C6C6E957}"/>
              </a:ext>
            </a:extLst>
          </p:cNvPr>
          <p:cNvSpPr/>
          <p:nvPr/>
        </p:nvSpPr>
        <p:spPr>
          <a:xfrm>
            <a:off x="2633050" y="2852936"/>
            <a:ext cx="191071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Redueixen</a:t>
            </a:r>
            <a:r>
              <a:rPr lang="en-US" sz="1600" dirty="0"/>
              <a:t> la </a:t>
            </a:r>
            <a:r>
              <a:rPr lang="en-US" sz="1600" dirty="0" err="1"/>
              <a:t>síntesi</a:t>
            </a:r>
            <a:r>
              <a:rPr lang="en-US" sz="1600" dirty="0"/>
              <a:t> </a:t>
            </a:r>
            <a:r>
              <a:rPr lang="en-US" sz="1600" dirty="0" err="1"/>
              <a:t>hepàtica</a:t>
            </a:r>
            <a:r>
              <a:rPr lang="en-US" sz="1600" dirty="0"/>
              <a:t> de </a:t>
            </a:r>
            <a:r>
              <a:rPr lang="en-US" sz="1600" dirty="0" err="1"/>
              <a:t>glucosa</a:t>
            </a:r>
            <a:r>
              <a:rPr lang="en-US" sz="1600" dirty="0"/>
              <a:t>, </a:t>
            </a:r>
            <a:r>
              <a:rPr lang="en-US" sz="1600" dirty="0" err="1"/>
              <a:t>inhibeixen</a:t>
            </a:r>
            <a:r>
              <a:rPr lang="en-US" sz="1600" dirty="0"/>
              <a:t> la </a:t>
            </a:r>
            <a:r>
              <a:rPr lang="en-US" sz="1600" dirty="0" err="1"/>
              <a:t>seva</a:t>
            </a:r>
            <a:r>
              <a:rPr lang="en-US" sz="1600" dirty="0"/>
              <a:t> </a:t>
            </a:r>
            <a:r>
              <a:rPr lang="en-US" sz="1600" dirty="0" err="1"/>
              <a:t>absorció</a:t>
            </a:r>
            <a:r>
              <a:rPr lang="en-US" sz="1600" dirty="0"/>
              <a:t> intestinal i </a:t>
            </a:r>
            <a:r>
              <a:rPr lang="en-US" sz="1600" dirty="0" err="1"/>
              <a:t>augmenten</a:t>
            </a:r>
            <a:r>
              <a:rPr lang="en-US" sz="1600" dirty="0"/>
              <a:t> la </a:t>
            </a:r>
            <a:r>
              <a:rPr lang="en-US" sz="1600" dirty="0" err="1"/>
              <a:t>sensibilitat</a:t>
            </a:r>
            <a:r>
              <a:rPr lang="en-US" sz="1600" dirty="0"/>
              <a:t> </a:t>
            </a:r>
            <a:r>
              <a:rPr lang="en-US" sz="1600" dirty="0" err="1"/>
              <a:t>perifèrica</a:t>
            </a:r>
            <a:r>
              <a:rPr lang="en-US" sz="1600" dirty="0"/>
              <a:t> de la </a:t>
            </a:r>
            <a:r>
              <a:rPr lang="en-US" sz="1600" dirty="0" err="1"/>
              <a:t>insulina</a:t>
            </a:r>
            <a:r>
              <a:rPr lang="en-US" sz="1600" dirty="0"/>
              <a:t> (biguanides, </a:t>
            </a:r>
            <a:r>
              <a:rPr lang="en-US" sz="1600" dirty="0" err="1"/>
              <a:t>tiazolidinediones</a:t>
            </a:r>
            <a:r>
              <a:rPr lang="en-US" sz="1600" dirty="0"/>
              <a:t> o </a:t>
            </a:r>
            <a:r>
              <a:rPr lang="en-US" sz="1600" dirty="0" err="1"/>
              <a:t>glitazones</a:t>
            </a:r>
            <a:r>
              <a:rPr lang="en-US" sz="1600" dirty="0"/>
              <a:t> i </a:t>
            </a:r>
            <a:r>
              <a:rPr lang="en-US" sz="1600" dirty="0" err="1"/>
              <a:t>inhibidors</a:t>
            </a:r>
            <a:r>
              <a:rPr lang="en-US" sz="1600" dirty="0"/>
              <a:t> de la alfa </a:t>
            </a:r>
            <a:r>
              <a:rPr lang="en-US" sz="1600" dirty="0" err="1"/>
              <a:t>glucosidasa</a:t>
            </a:r>
            <a:r>
              <a:rPr lang="en-US" sz="1600" dirty="0"/>
              <a:t> intestinal).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B22FCEC-13F8-40CE-8389-80A22B8A0EB1}"/>
              </a:ext>
            </a:extLst>
          </p:cNvPr>
          <p:cNvSpPr txBox="1"/>
          <p:nvPr/>
        </p:nvSpPr>
        <p:spPr>
          <a:xfrm>
            <a:off x="4581166" y="2076601"/>
            <a:ext cx="1959567" cy="5760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Anàlegs dels pèptids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4E5DA9E0-1992-4567-AA18-1904B404716B}"/>
              </a:ext>
            </a:extLst>
          </p:cNvPr>
          <p:cNvSpPr/>
          <p:nvPr/>
        </p:nvSpPr>
        <p:spPr>
          <a:xfrm>
            <a:off x="4605595" y="2852936"/>
            <a:ext cx="1910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Inhibidors</a:t>
            </a:r>
            <a:r>
              <a:rPr lang="en-US" sz="1600" dirty="0"/>
              <a:t> de la di-</a:t>
            </a:r>
            <a:r>
              <a:rPr lang="en-US" sz="1600" dirty="0" err="1"/>
              <a:t>peptidil</a:t>
            </a:r>
            <a:r>
              <a:rPr lang="en-US" sz="1600" dirty="0"/>
              <a:t>-</a:t>
            </a:r>
            <a:r>
              <a:rPr lang="en-US" sz="1600" dirty="0" err="1"/>
              <a:t>peptidasa</a:t>
            </a:r>
            <a:r>
              <a:rPr lang="en-US" sz="1600" dirty="0"/>
              <a:t>-IV (iDPP-4) o </a:t>
            </a:r>
            <a:r>
              <a:rPr lang="en-US" sz="1600" dirty="0" err="1"/>
              <a:t>gliptines</a:t>
            </a:r>
            <a:r>
              <a:rPr lang="en-US" sz="1600" dirty="0"/>
              <a:t> i les </a:t>
            </a:r>
            <a:r>
              <a:rPr lang="en-US" sz="1600" dirty="0" err="1"/>
              <a:t>incretines</a:t>
            </a:r>
            <a:r>
              <a:rPr lang="en-US" sz="1600" dirty="0"/>
              <a:t>.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9BA88BF0-5144-409B-93AE-3A56EF5AD4F5}"/>
              </a:ext>
            </a:extLst>
          </p:cNvPr>
          <p:cNvCxnSpPr/>
          <p:nvPr/>
        </p:nvCxnSpPr>
        <p:spPr>
          <a:xfrm>
            <a:off x="2603973" y="2657867"/>
            <a:ext cx="0" cy="3694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590A140-9B93-4B4A-864F-970D1B8D4C14}"/>
              </a:ext>
            </a:extLst>
          </p:cNvPr>
          <p:cNvSpPr txBox="1"/>
          <p:nvPr/>
        </p:nvSpPr>
        <p:spPr>
          <a:xfrm>
            <a:off x="636828" y="2076601"/>
            <a:ext cx="1959567" cy="576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Secretagogs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2DC0210-9E6E-406E-BCBD-3EFBE1633F2D}"/>
              </a:ext>
            </a:extLst>
          </p:cNvPr>
          <p:cNvSpPr/>
          <p:nvPr/>
        </p:nvSpPr>
        <p:spPr>
          <a:xfrm>
            <a:off x="661257" y="2852936"/>
            <a:ext cx="1910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/>
              <a:t>La </a:t>
            </a:r>
            <a:r>
              <a:rPr lang="es-ES" sz="1600" dirty="0" err="1"/>
              <a:t>seva</a:t>
            </a:r>
            <a:r>
              <a:rPr lang="es-ES" sz="1600" dirty="0"/>
              <a:t> </a:t>
            </a:r>
            <a:r>
              <a:rPr lang="es-ES" sz="1600" dirty="0" err="1"/>
              <a:t>acció</a:t>
            </a:r>
            <a:r>
              <a:rPr lang="es-ES" sz="1600" dirty="0"/>
              <a:t> </a:t>
            </a:r>
            <a:r>
              <a:rPr lang="es-ES" sz="1600" dirty="0" err="1"/>
              <a:t>consisteix</a:t>
            </a:r>
            <a:r>
              <a:rPr lang="es-ES" sz="1600" dirty="0"/>
              <a:t> en estimular la </a:t>
            </a:r>
            <a:r>
              <a:rPr lang="es-ES" sz="1600" dirty="0" err="1"/>
              <a:t>secreció</a:t>
            </a:r>
            <a:r>
              <a:rPr lang="es-ES" sz="1600" dirty="0"/>
              <a:t> </a:t>
            </a:r>
            <a:r>
              <a:rPr lang="es-ES" sz="1600" dirty="0" err="1"/>
              <a:t>d’insulina</a:t>
            </a:r>
            <a:r>
              <a:rPr lang="es-ES" sz="1600" dirty="0"/>
              <a:t> (</a:t>
            </a:r>
            <a:r>
              <a:rPr lang="es-ES" sz="1600" dirty="0" err="1"/>
              <a:t>sulfonilurees</a:t>
            </a:r>
            <a:r>
              <a:rPr lang="es-ES" sz="1600" dirty="0"/>
              <a:t> i </a:t>
            </a:r>
            <a:r>
              <a:rPr lang="es-ES" sz="1600" dirty="0" err="1"/>
              <a:t>meglitinides</a:t>
            </a:r>
            <a:r>
              <a:rPr lang="es-ES" sz="1600" dirty="0"/>
              <a:t>). </a:t>
            </a:r>
            <a:endParaRPr lang="en-US" sz="1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75">
        <p:fade/>
      </p:transition>
    </mc:Choice>
    <mc:Fallback xmlns="">
      <p:transition spd="med" advTm="18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0A7B5797-30D7-4AAB-BA25-228D714DCEA3}"/>
              </a:ext>
            </a:extLst>
          </p:cNvPr>
          <p:cNvGrpSpPr/>
          <p:nvPr/>
        </p:nvGrpSpPr>
        <p:grpSpPr>
          <a:xfrm>
            <a:off x="467566" y="1064930"/>
            <a:ext cx="8208890" cy="1323439"/>
            <a:chOff x="467566" y="1064930"/>
            <a:chExt cx="8208890" cy="132343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AF666379-C25D-4A09-A4D8-AF4B1B87403B}"/>
                </a:ext>
              </a:extLst>
            </p:cNvPr>
            <p:cNvGrpSpPr/>
            <p:nvPr/>
          </p:nvGrpSpPr>
          <p:grpSpPr>
            <a:xfrm>
              <a:off x="467566" y="1064930"/>
              <a:ext cx="8208890" cy="1323439"/>
              <a:chOff x="-1480213" y="1640994"/>
              <a:chExt cx="8208890" cy="1323439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4FF14DD4-C566-4501-96C3-4DF97E79AB07}"/>
                  </a:ext>
                </a:extLst>
              </p:cNvPr>
              <p:cNvSpPr txBox="1"/>
              <p:nvPr/>
            </p:nvSpPr>
            <p:spPr>
              <a:xfrm>
                <a:off x="-1480213" y="1640994"/>
                <a:ext cx="820889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Tractaments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monoteràpia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amb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antidiabètics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orals</a:t>
                </a:r>
                <a:endParaRPr kumimoji="0" lang="ca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D1B53188-638C-43C2-96F1-50EEDFBD3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6139" y="2196985"/>
                <a:ext cx="648072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2E3E939-22A0-4299-BDCB-8EA1809BE360}"/>
                </a:ext>
              </a:extLst>
            </p:cNvPr>
            <p:cNvCxnSpPr>
              <a:cxnSpLocks/>
            </p:cNvCxnSpPr>
            <p:nvPr/>
          </p:nvCxnSpPr>
          <p:spPr>
            <a:xfrm>
              <a:off x="2556000" y="2236232"/>
              <a:ext cx="39603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2 Marcador de contenido">
            <a:extLst>
              <a:ext uri="{FF2B5EF4-FFF2-40B4-BE49-F238E27FC236}">
                <a16:creationId xmlns="" xmlns:a16="http://schemas.microsoft.com/office/drawing/2014/main" id="{E153257C-7FE9-4DEB-82F4-0DFFBAFCFD12}"/>
              </a:ext>
            </a:extLst>
          </p:cNvPr>
          <p:cNvSpPr txBox="1">
            <a:spLocks/>
          </p:cNvSpPr>
          <p:nvPr/>
        </p:nvSpPr>
        <p:spPr>
          <a:xfrm>
            <a:off x="576000" y="2564904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antidiabètics</a:t>
            </a:r>
            <a:r>
              <a:rPr lang="es-ES" dirty="0"/>
              <a:t> </a:t>
            </a:r>
            <a:r>
              <a:rPr lang="es-ES" dirty="0" err="1"/>
              <a:t>orals</a:t>
            </a:r>
            <a:r>
              <a:rPr lang="es-ES" dirty="0"/>
              <a:t> </a:t>
            </a:r>
            <a:r>
              <a:rPr lang="es-ES" dirty="0" err="1"/>
              <a:t>estan</a:t>
            </a:r>
            <a:r>
              <a:rPr lang="es-ES" dirty="0"/>
              <a:t> </a:t>
            </a:r>
            <a:r>
              <a:rPr lang="es-ES" dirty="0" err="1"/>
              <a:t>indicats</a:t>
            </a:r>
            <a:r>
              <a:rPr lang="es-ES" dirty="0"/>
              <a:t> en el </a:t>
            </a:r>
            <a:r>
              <a:rPr lang="es-ES" dirty="0" err="1"/>
              <a:t>tractament</a:t>
            </a:r>
            <a:r>
              <a:rPr lang="es-ES" dirty="0"/>
              <a:t> de la DM </a:t>
            </a:r>
            <a:r>
              <a:rPr lang="es-ES" b="1" dirty="0" err="1">
                <a:solidFill>
                  <a:srgbClr val="31A8DF"/>
                </a:solidFill>
              </a:rPr>
              <a:t>tipus</a:t>
            </a:r>
            <a:r>
              <a:rPr lang="es-ES" b="1" dirty="0">
                <a:solidFill>
                  <a:srgbClr val="31A8DF"/>
                </a:solidFill>
              </a:rPr>
              <a:t> 2</a:t>
            </a:r>
            <a:r>
              <a:rPr lang="es-ES" dirty="0"/>
              <a:t> </a:t>
            </a:r>
            <a:r>
              <a:rPr lang="es-ES" dirty="0" err="1"/>
              <a:t>quan</a:t>
            </a:r>
            <a:r>
              <a:rPr lang="es-ES" dirty="0"/>
              <a:t> les mesures </a:t>
            </a:r>
            <a:r>
              <a:rPr lang="es-ES" dirty="0" err="1"/>
              <a:t>dietètiques</a:t>
            </a:r>
            <a:r>
              <a:rPr lang="es-ES" dirty="0"/>
              <a:t> i </a:t>
            </a:r>
            <a:r>
              <a:rPr lang="es-ES" dirty="0" err="1"/>
              <a:t>l'exercici</a:t>
            </a:r>
            <a:r>
              <a:rPr lang="es-ES" dirty="0"/>
              <a:t> </a:t>
            </a:r>
            <a:r>
              <a:rPr lang="es-ES" dirty="0" err="1"/>
              <a:t>físic</a:t>
            </a:r>
            <a:r>
              <a:rPr lang="es-ES" dirty="0"/>
              <a:t> no </a:t>
            </a:r>
            <a:r>
              <a:rPr lang="es-ES" dirty="0" err="1"/>
              <a:t>són</a:t>
            </a:r>
            <a:r>
              <a:rPr lang="es-ES" dirty="0"/>
              <a:t> </a:t>
            </a:r>
            <a:r>
              <a:rPr lang="es-ES" dirty="0" err="1"/>
              <a:t>adequats</a:t>
            </a:r>
            <a:r>
              <a:rPr lang="es-ES" dirty="0"/>
              <a:t> per </a:t>
            </a:r>
            <a:r>
              <a:rPr lang="es-ES" dirty="0" err="1"/>
              <a:t>aconseguir</a:t>
            </a:r>
            <a:r>
              <a:rPr lang="es-ES" dirty="0"/>
              <a:t> un control </a:t>
            </a:r>
            <a:r>
              <a:rPr lang="es-ES" dirty="0" err="1"/>
              <a:t>adequat</a:t>
            </a:r>
            <a:r>
              <a:rPr lang="es-ES" dirty="0"/>
              <a:t> de la </a:t>
            </a:r>
            <a:r>
              <a:rPr lang="es-ES" dirty="0" err="1"/>
              <a:t>glucèmia</a:t>
            </a:r>
            <a:r>
              <a:rPr lang="es-ES" dirty="0"/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/>
              <a:t>L'elecció</a:t>
            </a:r>
            <a:r>
              <a:rPr lang="es-ES" dirty="0"/>
              <a:t> del </a:t>
            </a:r>
            <a:r>
              <a:rPr lang="es-ES" dirty="0" err="1"/>
              <a:t>tractament</a:t>
            </a:r>
            <a:r>
              <a:rPr lang="es-ES" dirty="0"/>
              <a:t> ha de ser </a:t>
            </a:r>
            <a:r>
              <a:rPr lang="es-ES" b="1" dirty="0" err="1">
                <a:solidFill>
                  <a:srgbClr val="31A8DF"/>
                </a:solidFill>
              </a:rPr>
              <a:t>personalitzada</a:t>
            </a:r>
            <a:r>
              <a:rPr lang="es-ES" dirty="0"/>
              <a:t> i </a:t>
            </a:r>
            <a:r>
              <a:rPr lang="es-ES" dirty="0" err="1"/>
              <a:t>dependrà</a:t>
            </a:r>
            <a:r>
              <a:rPr lang="es-ES" dirty="0"/>
              <a:t> de diversos </a:t>
            </a:r>
            <a:r>
              <a:rPr lang="es-ES" dirty="0" err="1"/>
              <a:t>factors</a:t>
            </a:r>
            <a:r>
              <a:rPr lang="es-ES" dirty="0"/>
              <a:t>: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ES" sz="1600" dirty="0" err="1"/>
              <a:t>Característiques</a:t>
            </a:r>
            <a:r>
              <a:rPr lang="es-ES" sz="1600" dirty="0"/>
              <a:t> del </a:t>
            </a:r>
            <a:r>
              <a:rPr lang="es-ES" sz="1600" dirty="0" err="1"/>
              <a:t>pacient</a:t>
            </a:r>
            <a:r>
              <a:rPr lang="es-ES" sz="1600" dirty="0"/>
              <a:t> (</a:t>
            </a:r>
            <a:r>
              <a:rPr lang="es-ES" sz="1600" dirty="0" err="1"/>
              <a:t>obesitat</a:t>
            </a:r>
            <a:r>
              <a:rPr lang="es-ES" sz="1600" dirty="0"/>
              <a:t>, </a:t>
            </a:r>
            <a:r>
              <a:rPr lang="es-ES" sz="1600" dirty="0" err="1"/>
              <a:t>edat</a:t>
            </a:r>
            <a:r>
              <a:rPr lang="es-ES" sz="1600" dirty="0"/>
              <a:t> </a:t>
            </a:r>
            <a:r>
              <a:rPr lang="es-ES" sz="1600" dirty="0" err="1"/>
              <a:t>avançada</a:t>
            </a:r>
            <a:r>
              <a:rPr lang="es-ES" sz="1600" dirty="0"/>
              <a:t>, </a:t>
            </a:r>
            <a:r>
              <a:rPr lang="es-ES" sz="1600" dirty="0" err="1"/>
              <a:t>insuficiència</a:t>
            </a:r>
            <a:r>
              <a:rPr lang="es-ES" sz="1600" dirty="0"/>
              <a:t> renal ...).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ES" sz="1600" dirty="0" err="1"/>
              <a:t>Progressió</a:t>
            </a:r>
            <a:r>
              <a:rPr lang="es-ES" sz="1600" dirty="0"/>
              <a:t> de la </a:t>
            </a:r>
            <a:r>
              <a:rPr lang="es-ES" sz="1600" dirty="0" err="1"/>
              <a:t>malaltia</a:t>
            </a:r>
            <a:r>
              <a:rPr lang="es-ES" sz="1600" dirty="0"/>
              <a:t>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ES" sz="1600" dirty="0" err="1"/>
              <a:t>Sensibilitat</a:t>
            </a:r>
            <a:r>
              <a:rPr lang="es-ES" sz="1600" dirty="0"/>
              <a:t> a la insulina.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ES" sz="1600" dirty="0" err="1"/>
              <a:t>Risc</a:t>
            </a:r>
            <a:r>
              <a:rPr lang="es-ES" sz="1600" dirty="0"/>
              <a:t> </a:t>
            </a:r>
            <a:r>
              <a:rPr lang="es-ES" sz="1600" dirty="0" err="1"/>
              <a:t>d'hipoglucèmies</a:t>
            </a:r>
            <a:r>
              <a:rPr lang="es-ES" sz="1600" dirty="0"/>
              <a:t>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ES" sz="1600" dirty="0"/>
              <a:t>Si la </a:t>
            </a:r>
            <a:r>
              <a:rPr lang="es-ES" sz="1600" dirty="0" err="1"/>
              <a:t>hiperglucèmia</a:t>
            </a:r>
            <a:r>
              <a:rPr lang="es-ES" sz="1600" dirty="0"/>
              <a:t> </a:t>
            </a:r>
            <a:r>
              <a:rPr lang="es-ES" sz="1600" dirty="0" err="1"/>
              <a:t>és</a:t>
            </a:r>
            <a:r>
              <a:rPr lang="es-ES" sz="1600" dirty="0"/>
              <a:t> </a:t>
            </a:r>
            <a:r>
              <a:rPr lang="es-ES" sz="1600" dirty="0" err="1"/>
              <a:t>fonamentalment</a:t>
            </a:r>
            <a:r>
              <a:rPr lang="es-ES" sz="1600" dirty="0"/>
              <a:t> postprandial i / o hi ha </a:t>
            </a:r>
            <a:r>
              <a:rPr lang="es-ES" sz="1600" dirty="0" err="1"/>
              <a:t>alteració</a:t>
            </a:r>
            <a:r>
              <a:rPr lang="es-ES" sz="1600" dirty="0"/>
              <a:t> de la </a:t>
            </a:r>
            <a:r>
              <a:rPr lang="es-ES" sz="1600" dirty="0" err="1"/>
              <a:t>glucèmia</a:t>
            </a:r>
            <a:r>
              <a:rPr lang="es-ES" sz="1600" dirty="0"/>
              <a:t> basal.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La </a:t>
            </a:r>
            <a:r>
              <a:rPr lang="es-ES" b="1" dirty="0">
                <a:solidFill>
                  <a:srgbClr val="31A8DF"/>
                </a:solidFill>
              </a:rPr>
              <a:t>metformina</a:t>
            </a:r>
            <a:r>
              <a:rPr lang="es-ES" dirty="0"/>
              <a:t> </a:t>
            </a:r>
            <a:r>
              <a:rPr lang="es-ES" dirty="0" err="1"/>
              <a:t>és</a:t>
            </a:r>
            <a:r>
              <a:rPr lang="es-ES" dirty="0"/>
              <a:t> el </a:t>
            </a:r>
            <a:r>
              <a:rPr lang="es-ES" dirty="0" err="1"/>
              <a:t>medicament</a:t>
            </a:r>
            <a:r>
              <a:rPr lang="es-ES" dirty="0"/>
              <a:t> </a:t>
            </a:r>
            <a:r>
              <a:rPr lang="es-ES" dirty="0" err="1"/>
              <a:t>d'elecció</a:t>
            </a:r>
            <a:r>
              <a:rPr lang="es-ES" dirty="0"/>
              <a:t> en </a:t>
            </a:r>
            <a:r>
              <a:rPr lang="es-ES" dirty="0" err="1"/>
              <a:t>monoteràpia</a:t>
            </a:r>
            <a:r>
              <a:rPr lang="es-ES" dirty="0"/>
              <a:t>, </a:t>
            </a:r>
            <a:r>
              <a:rPr lang="es-ES" dirty="0" err="1"/>
              <a:t>juntament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b="1" dirty="0">
                <a:solidFill>
                  <a:srgbClr val="31A8DF"/>
                </a:solidFill>
              </a:rPr>
              <a:t>dieta</a:t>
            </a:r>
            <a:r>
              <a:rPr lang="es-ES" dirty="0"/>
              <a:t> i </a:t>
            </a:r>
            <a:r>
              <a:rPr lang="es-ES" b="1" dirty="0" err="1">
                <a:solidFill>
                  <a:srgbClr val="31A8DF"/>
                </a:solidFill>
              </a:rPr>
              <a:t>exercici</a:t>
            </a:r>
            <a:r>
              <a:rPr lang="es-ES" dirty="0"/>
              <a:t>, (</a:t>
            </a:r>
            <a:r>
              <a:rPr lang="es-ES" dirty="0" err="1"/>
              <a:t>excepte</a:t>
            </a:r>
            <a:r>
              <a:rPr lang="es-ES" dirty="0"/>
              <a:t> </a:t>
            </a:r>
            <a:r>
              <a:rPr lang="es-ES" dirty="0" err="1"/>
              <a:t>contraindicació</a:t>
            </a:r>
            <a:r>
              <a:rPr lang="es-ES" dirty="0"/>
              <a:t> o que no es </a:t>
            </a:r>
            <a:r>
              <a:rPr lang="es-ES" dirty="0" err="1"/>
              <a:t>toleri</a:t>
            </a:r>
            <a:r>
              <a:rPr lang="es-ES" dirty="0"/>
              <a:t>). Es </a:t>
            </a:r>
            <a:r>
              <a:rPr lang="es-ES" dirty="0" err="1"/>
              <a:t>disposa</a:t>
            </a:r>
            <a:r>
              <a:rPr lang="es-ES" dirty="0"/>
              <a:t> </a:t>
            </a:r>
            <a:r>
              <a:rPr lang="es-ES" dirty="0" err="1"/>
              <a:t>d'àmplia</a:t>
            </a:r>
            <a:r>
              <a:rPr lang="es-ES" dirty="0"/>
              <a:t> </a:t>
            </a:r>
            <a:r>
              <a:rPr lang="es-ES" dirty="0" err="1"/>
              <a:t>experiència</a:t>
            </a:r>
            <a:r>
              <a:rPr lang="es-ES" dirty="0"/>
              <a:t> </a:t>
            </a:r>
            <a:r>
              <a:rPr lang="es-ES" dirty="0" err="1"/>
              <a:t>d'ús</a:t>
            </a:r>
            <a:r>
              <a:rPr lang="es-ES" dirty="0"/>
              <a:t> i, a </a:t>
            </a:r>
            <a:r>
              <a:rPr lang="es-ES" dirty="0" err="1"/>
              <a:t>més</a:t>
            </a:r>
            <a:r>
              <a:rPr lang="es-ES" dirty="0"/>
              <a:t>, ha </a:t>
            </a:r>
            <a:r>
              <a:rPr lang="es-ES" dirty="0" err="1"/>
              <a:t>demostrat</a:t>
            </a:r>
            <a:r>
              <a:rPr lang="es-ES" dirty="0"/>
              <a:t> </a:t>
            </a:r>
            <a:r>
              <a:rPr lang="es-ES" dirty="0" err="1"/>
              <a:t>produir</a:t>
            </a:r>
            <a:r>
              <a:rPr lang="es-ES" dirty="0"/>
              <a:t> </a:t>
            </a:r>
            <a:r>
              <a:rPr lang="es-ES" dirty="0" err="1"/>
              <a:t>pèrdua</a:t>
            </a:r>
            <a:r>
              <a:rPr lang="es-ES" dirty="0"/>
              <a:t> de pes.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401">
        <p:fade/>
      </p:transition>
    </mc:Choice>
    <mc:Fallback xmlns="">
      <p:transition spd="med" advTm="504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0A7B5797-30D7-4AAB-BA25-228D714DCEA3}"/>
              </a:ext>
            </a:extLst>
          </p:cNvPr>
          <p:cNvGrpSpPr/>
          <p:nvPr/>
        </p:nvGrpSpPr>
        <p:grpSpPr>
          <a:xfrm>
            <a:off x="467566" y="1064930"/>
            <a:ext cx="8208890" cy="1323439"/>
            <a:chOff x="467566" y="1064930"/>
            <a:chExt cx="8208890" cy="1323439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AF666379-C25D-4A09-A4D8-AF4B1B87403B}"/>
                </a:ext>
              </a:extLst>
            </p:cNvPr>
            <p:cNvGrpSpPr/>
            <p:nvPr/>
          </p:nvGrpSpPr>
          <p:grpSpPr>
            <a:xfrm>
              <a:off x="467566" y="1064930"/>
              <a:ext cx="8208890" cy="1323439"/>
              <a:chOff x="-1480213" y="1640994"/>
              <a:chExt cx="8208890" cy="1323439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4FF14DD4-C566-4501-96C3-4DF97E79AB07}"/>
                  </a:ext>
                </a:extLst>
              </p:cNvPr>
              <p:cNvSpPr txBox="1"/>
              <p:nvPr/>
            </p:nvSpPr>
            <p:spPr>
              <a:xfrm>
                <a:off x="-1480213" y="1640994"/>
                <a:ext cx="820889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Tractaments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combinats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amb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antidiabètics</a:t>
                </a:r>
                <a:r>
                  <a:rPr kumimoji="0" lang="pt-BR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pt-BR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orals</a:t>
                </a:r>
                <a:endParaRPr kumimoji="0" lang="ca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D1B53188-638C-43C2-96F1-50EEDFBD3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00115" y="2196985"/>
                <a:ext cx="6048672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2E3E939-22A0-4299-BDCB-8EA1809BE360}"/>
                </a:ext>
              </a:extLst>
            </p:cNvPr>
            <p:cNvCxnSpPr>
              <a:cxnSpLocks/>
            </p:cNvCxnSpPr>
            <p:nvPr/>
          </p:nvCxnSpPr>
          <p:spPr>
            <a:xfrm>
              <a:off x="2556000" y="2236232"/>
              <a:ext cx="3960304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2 Marcador de contenido">
            <a:extLst>
              <a:ext uri="{FF2B5EF4-FFF2-40B4-BE49-F238E27FC236}">
                <a16:creationId xmlns="" xmlns:a16="http://schemas.microsoft.com/office/drawing/2014/main" id="{524FB26F-0AA9-4309-853F-380C35215BC6}"/>
              </a:ext>
            </a:extLst>
          </p:cNvPr>
          <p:cNvSpPr txBox="1">
            <a:spLocks/>
          </p:cNvSpPr>
          <p:nvPr/>
        </p:nvSpPr>
        <p:spPr>
          <a:xfrm>
            <a:off x="576000" y="2566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En la diabetis </a:t>
            </a:r>
            <a:r>
              <a:rPr lang="es-ES" sz="2000" dirty="0" err="1"/>
              <a:t>tipus</a:t>
            </a:r>
            <a:r>
              <a:rPr lang="es-ES" sz="2000" dirty="0"/>
              <a:t> 2 </a:t>
            </a:r>
            <a:r>
              <a:rPr lang="es-ES" sz="2000" dirty="0" err="1"/>
              <a:t>quan</a:t>
            </a:r>
            <a:r>
              <a:rPr lang="es-ES" sz="2000" dirty="0"/>
              <a:t> hi ha un </a:t>
            </a:r>
            <a:r>
              <a:rPr lang="es-ES" sz="2000" dirty="0" err="1"/>
              <a:t>fracàs</a:t>
            </a:r>
            <a:r>
              <a:rPr lang="es-ES" sz="2000" dirty="0"/>
              <a:t> </a:t>
            </a:r>
            <a:r>
              <a:rPr lang="es-ES" sz="2000" dirty="0" err="1"/>
              <a:t>primari</a:t>
            </a:r>
            <a:r>
              <a:rPr lang="es-ES" sz="2000" dirty="0"/>
              <a:t> o </a:t>
            </a:r>
            <a:r>
              <a:rPr lang="es-ES" sz="2000" dirty="0" err="1"/>
              <a:t>secundari</a:t>
            </a:r>
            <a:r>
              <a:rPr lang="es-ES" sz="2000" dirty="0"/>
              <a:t> en </a:t>
            </a:r>
            <a:r>
              <a:rPr lang="es-ES" sz="2000" dirty="0" err="1"/>
              <a:t>monoteràpia</a:t>
            </a:r>
            <a:r>
              <a:rPr lang="es-ES" sz="2000" dirty="0"/>
              <a:t> per </a:t>
            </a:r>
            <a:r>
              <a:rPr lang="es-ES" sz="2000" dirty="0" err="1"/>
              <a:t>assolir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</a:t>
            </a:r>
            <a:r>
              <a:rPr lang="es-ES" sz="2000" dirty="0" err="1"/>
              <a:t>objectius</a:t>
            </a:r>
            <a:r>
              <a:rPr lang="es-ES" sz="2000" dirty="0"/>
              <a:t> de control, es </a:t>
            </a:r>
            <a:r>
              <a:rPr lang="es-ES" sz="2000" dirty="0" err="1"/>
              <a:t>planteja</a:t>
            </a:r>
            <a:r>
              <a:rPr lang="es-ES" sz="2000" dirty="0"/>
              <a:t> un </a:t>
            </a:r>
            <a:r>
              <a:rPr lang="es-ES" sz="2000" dirty="0" err="1"/>
              <a:t>pas</a:t>
            </a:r>
            <a:r>
              <a:rPr lang="es-ES" sz="2000" dirty="0"/>
              <a:t> </a:t>
            </a:r>
            <a:r>
              <a:rPr lang="es-ES" sz="2000" dirty="0" err="1"/>
              <a:t>més</a:t>
            </a:r>
            <a:r>
              <a:rPr lang="es-ES" sz="2000" dirty="0"/>
              <a:t> en </a:t>
            </a:r>
            <a:r>
              <a:rPr lang="es-ES" sz="2000" dirty="0" err="1"/>
              <a:t>l'abordatge</a:t>
            </a:r>
            <a:r>
              <a:rPr lang="es-ES" sz="2000" dirty="0"/>
              <a:t> </a:t>
            </a:r>
            <a:r>
              <a:rPr lang="es-ES" sz="2000" dirty="0" err="1"/>
              <a:t>terapèutic</a:t>
            </a:r>
            <a:r>
              <a:rPr lang="es-ES" sz="2000" dirty="0"/>
              <a:t> </a:t>
            </a:r>
            <a:r>
              <a:rPr lang="es-ES" sz="2000" dirty="0" err="1"/>
              <a:t>com</a:t>
            </a:r>
            <a:r>
              <a:rPr lang="es-ES" sz="2000" dirty="0"/>
              <a:t> </a:t>
            </a:r>
            <a:r>
              <a:rPr lang="es-ES" sz="2000" dirty="0" err="1"/>
              <a:t>és</a:t>
            </a:r>
            <a:r>
              <a:rPr lang="es-ES" sz="2000" dirty="0"/>
              <a:t> </a:t>
            </a:r>
            <a:r>
              <a:rPr lang="es-ES" sz="2000" dirty="0" err="1"/>
              <a:t>realitzar</a:t>
            </a:r>
            <a:r>
              <a:rPr lang="es-ES" sz="2000" dirty="0"/>
              <a:t> un </a:t>
            </a:r>
            <a:r>
              <a:rPr lang="es-ES" sz="2000" dirty="0" err="1"/>
              <a:t>tractament</a:t>
            </a:r>
            <a:r>
              <a:rPr lang="es-ES" sz="2000" dirty="0"/>
              <a:t> </a:t>
            </a:r>
            <a:r>
              <a:rPr lang="es-ES" sz="2000" dirty="0" err="1"/>
              <a:t>combinat</a:t>
            </a:r>
            <a:r>
              <a:rPr lang="es-ES" sz="2000" dirty="0"/>
              <a:t> </a:t>
            </a:r>
            <a:r>
              <a:rPr lang="es-ES" sz="2000" dirty="0" err="1"/>
              <a:t>amb</a:t>
            </a:r>
            <a:r>
              <a:rPr lang="es-ES" sz="2000" dirty="0"/>
              <a:t> </a:t>
            </a:r>
            <a:r>
              <a:rPr lang="es-ES" sz="2000" b="1" dirty="0">
                <a:solidFill>
                  <a:srgbClr val="31A8DF"/>
                </a:solidFill>
              </a:rPr>
              <a:t>al </a:t>
            </a:r>
            <a:r>
              <a:rPr lang="es-ES" sz="2000" b="1" dirty="0" err="1">
                <a:solidFill>
                  <a:srgbClr val="31A8DF"/>
                </a:solidFill>
              </a:rPr>
              <a:t>menys</a:t>
            </a:r>
            <a:r>
              <a:rPr lang="es-ES" sz="2000" b="1" dirty="0">
                <a:solidFill>
                  <a:srgbClr val="31A8DF"/>
                </a:solidFill>
              </a:rPr>
              <a:t> dos </a:t>
            </a:r>
            <a:r>
              <a:rPr lang="es-ES" sz="2000" b="1" dirty="0" err="1">
                <a:solidFill>
                  <a:srgbClr val="31A8DF"/>
                </a:solidFill>
              </a:rPr>
              <a:t>fàrmacs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/>
              <a:t>per regla general </a:t>
            </a:r>
            <a:r>
              <a:rPr lang="es-ES" sz="2000" dirty="0" err="1"/>
              <a:t>amb</a:t>
            </a:r>
            <a:r>
              <a:rPr lang="es-ES" sz="2000" dirty="0"/>
              <a:t> </a:t>
            </a:r>
            <a:r>
              <a:rPr lang="es-ES" sz="2000" dirty="0" err="1"/>
              <a:t>diferent</a:t>
            </a:r>
            <a:r>
              <a:rPr lang="es-ES" sz="2000" dirty="0"/>
              <a:t> </a:t>
            </a:r>
            <a:r>
              <a:rPr lang="es-ES" sz="2000" dirty="0" err="1"/>
              <a:t>mode</a:t>
            </a:r>
            <a:r>
              <a:rPr lang="es-ES" sz="2000" dirty="0"/>
              <a:t> </a:t>
            </a:r>
            <a:r>
              <a:rPr lang="es-ES" sz="2000" dirty="0" err="1"/>
              <a:t>d'acció</a:t>
            </a:r>
            <a:r>
              <a:rPr lang="es-ES" sz="2000" dirty="0"/>
              <a:t>, </a:t>
            </a:r>
            <a:r>
              <a:rPr lang="es-ES" sz="2000" dirty="0" err="1"/>
              <a:t>bàsicament</a:t>
            </a:r>
            <a:r>
              <a:rPr lang="es-ES" sz="2000" dirty="0"/>
              <a:t> la </a:t>
            </a:r>
            <a:r>
              <a:rPr lang="es-ES" sz="2000" dirty="0" err="1"/>
              <a:t>combinació</a:t>
            </a:r>
            <a:r>
              <a:rPr lang="es-ES" sz="2000" dirty="0"/>
              <a:t> </a:t>
            </a:r>
            <a:r>
              <a:rPr lang="es-ES" sz="2000" dirty="0" err="1"/>
              <a:t>més</a:t>
            </a:r>
            <a:r>
              <a:rPr lang="es-ES" sz="2000" dirty="0"/>
              <a:t> </a:t>
            </a:r>
            <a:r>
              <a:rPr lang="es-ES" sz="2000" dirty="0" err="1"/>
              <a:t>idònia</a:t>
            </a:r>
            <a:r>
              <a:rPr lang="es-ES" sz="2000" dirty="0"/>
              <a:t> seria un </a:t>
            </a:r>
            <a:r>
              <a:rPr lang="es-ES" sz="2000" dirty="0" err="1"/>
              <a:t>fàrmac</a:t>
            </a:r>
            <a:r>
              <a:rPr lang="es-ES" sz="2000" dirty="0"/>
              <a:t> que </a:t>
            </a:r>
            <a:r>
              <a:rPr lang="es-ES" sz="2000" b="1" dirty="0" err="1">
                <a:solidFill>
                  <a:srgbClr val="31A8DF"/>
                </a:solidFill>
              </a:rPr>
              <a:t>estimulés</a:t>
            </a:r>
            <a:r>
              <a:rPr lang="es-ES" sz="2000" b="1" dirty="0">
                <a:solidFill>
                  <a:srgbClr val="31A8DF"/>
                </a:solidFill>
              </a:rPr>
              <a:t> la </a:t>
            </a:r>
            <a:r>
              <a:rPr lang="es-ES" sz="2000" b="1" dirty="0" err="1">
                <a:solidFill>
                  <a:srgbClr val="31A8DF"/>
                </a:solidFill>
              </a:rPr>
              <a:t>secreció</a:t>
            </a:r>
            <a:r>
              <a:rPr lang="es-ES" sz="2000" dirty="0"/>
              <a:t> </a:t>
            </a:r>
            <a:r>
              <a:rPr lang="es-ES" sz="2000" dirty="0" err="1"/>
              <a:t>d'insulina</a:t>
            </a:r>
            <a:r>
              <a:rPr lang="es-ES" sz="2000" dirty="0"/>
              <a:t> (</a:t>
            </a:r>
            <a:r>
              <a:rPr lang="es-ES" sz="2000" dirty="0" err="1"/>
              <a:t>secretagog</a:t>
            </a:r>
            <a:r>
              <a:rPr lang="es-ES" sz="2000" dirty="0"/>
              <a:t>) i un </a:t>
            </a:r>
            <a:r>
              <a:rPr lang="es-ES" sz="2000" dirty="0" err="1"/>
              <a:t>altre</a:t>
            </a:r>
            <a:r>
              <a:rPr lang="es-ES" sz="2000" dirty="0"/>
              <a:t> que </a:t>
            </a:r>
            <a:r>
              <a:rPr lang="es-ES" sz="2000" b="1" dirty="0" smtClean="0">
                <a:solidFill>
                  <a:srgbClr val="31A8DF"/>
                </a:solidFill>
              </a:rPr>
              <a:t>disminuís </a:t>
            </a:r>
            <a:r>
              <a:rPr lang="es-ES" sz="2000" b="1" dirty="0">
                <a:solidFill>
                  <a:srgbClr val="31A8DF"/>
                </a:solidFill>
              </a:rPr>
              <a:t>la </a:t>
            </a:r>
            <a:r>
              <a:rPr lang="es-ES" sz="2000" b="1" dirty="0" err="1">
                <a:solidFill>
                  <a:srgbClr val="31A8DF"/>
                </a:solidFill>
              </a:rPr>
              <a:t>resistència</a:t>
            </a:r>
            <a:r>
              <a:rPr lang="es-ES" sz="2000" b="1" dirty="0">
                <a:solidFill>
                  <a:srgbClr val="31A8DF"/>
                </a:solidFill>
              </a:rPr>
              <a:t> a </a:t>
            </a:r>
            <a:r>
              <a:rPr lang="es-ES" sz="2000" b="1" dirty="0" err="1">
                <a:solidFill>
                  <a:srgbClr val="31A8DF"/>
                </a:solidFill>
              </a:rPr>
              <a:t>l'acció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/>
              <a:t>de la </a:t>
            </a:r>
            <a:r>
              <a:rPr lang="es-ES" sz="2000" dirty="0" smtClean="0"/>
              <a:t>insulina (</a:t>
            </a:r>
            <a:r>
              <a:rPr lang="es-ES" sz="2000" dirty="0" err="1" smtClean="0"/>
              <a:t>sensibilitzant</a:t>
            </a:r>
            <a:r>
              <a:rPr lang="es-ES" sz="2000" dirty="0" smtClean="0"/>
              <a:t>) </a:t>
            </a:r>
            <a:r>
              <a:rPr lang="es-ES" sz="2000" dirty="0" err="1" smtClean="0"/>
              <a:t>acompanyada</a:t>
            </a:r>
            <a:r>
              <a:rPr lang="es-ES" sz="2000" dirty="0" smtClean="0"/>
              <a:t> </a:t>
            </a:r>
            <a:r>
              <a:rPr lang="es-ES" sz="2000" dirty="0" err="1" smtClean="0"/>
              <a:t>d’una</a:t>
            </a:r>
            <a:r>
              <a:rPr lang="es-ES" sz="2000" dirty="0" smtClean="0"/>
              <a:t> dieta saludable i </a:t>
            </a:r>
            <a:r>
              <a:rPr lang="es-ES" sz="2000" dirty="0" err="1" smtClean="0"/>
              <a:t>exercici</a:t>
            </a:r>
            <a:r>
              <a:rPr lang="es-ES" sz="2000" dirty="0" smtClean="0"/>
              <a:t> </a:t>
            </a:r>
            <a:r>
              <a:rPr lang="es-ES" sz="2000" dirty="0" err="1" smtClean="0"/>
              <a:t>físic</a:t>
            </a:r>
            <a:r>
              <a:rPr lang="es-ES" sz="2000" dirty="0" smtClean="0"/>
              <a:t> </a:t>
            </a:r>
            <a:r>
              <a:rPr lang="es-ES" sz="2000" smtClean="0"/>
              <a:t>moderat. </a:t>
            </a: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El </a:t>
            </a:r>
            <a:r>
              <a:rPr lang="es-ES" sz="2000" dirty="0" err="1"/>
              <a:t>resultat</a:t>
            </a:r>
            <a:r>
              <a:rPr lang="es-ES" sz="2000" dirty="0"/>
              <a:t> </a:t>
            </a:r>
            <a:r>
              <a:rPr lang="es-ES" sz="2000" dirty="0" err="1"/>
              <a:t>és</a:t>
            </a:r>
            <a:r>
              <a:rPr lang="es-ES" sz="2000" dirty="0"/>
              <a:t> que </a:t>
            </a:r>
            <a:r>
              <a:rPr lang="es-ES" sz="2000" dirty="0" err="1"/>
              <a:t>s'arriba</a:t>
            </a:r>
            <a:r>
              <a:rPr lang="es-ES" sz="2000" dirty="0"/>
              <a:t> a </a:t>
            </a:r>
            <a:r>
              <a:rPr lang="es-ES" sz="2000" b="1" dirty="0" err="1">
                <a:solidFill>
                  <a:srgbClr val="31A8DF"/>
                </a:solidFill>
              </a:rPr>
              <a:t>millorar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paràmetres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b="1" dirty="0" err="1">
                <a:solidFill>
                  <a:srgbClr val="31A8DF"/>
                </a:solidFill>
              </a:rPr>
              <a:t>intermedis</a:t>
            </a:r>
            <a:r>
              <a:rPr lang="es-ES" sz="2000" b="1" dirty="0">
                <a:solidFill>
                  <a:srgbClr val="31A8DF"/>
                </a:solidFill>
              </a:rPr>
              <a:t> </a:t>
            </a:r>
            <a:r>
              <a:rPr lang="es-ES" sz="2000" dirty="0"/>
              <a:t>(hemoglobina glicosilada) </a:t>
            </a:r>
            <a:r>
              <a:rPr lang="es-ES" sz="2000" dirty="0" err="1"/>
              <a:t>durant</a:t>
            </a:r>
            <a:r>
              <a:rPr lang="es-ES" sz="2000" dirty="0"/>
              <a:t> un </a:t>
            </a:r>
            <a:r>
              <a:rPr lang="es-ES" sz="2000" dirty="0" err="1"/>
              <a:t>cert</a:t>
            </a:r>
            <a:r>
              <a:rPr lang="es-ES" sz="2000" dirty="0"/>
              <a:t> </a:t>
            </a:r>
            <a:r>
              <a:rPr lang="es-ES" sz="2000" dirty="0" err="1"/>
              <a:t>temps</a:t>
            </a:r>
            <a:r>
              <a:rPr lang="es-ES" sz="2000" dirty="0"/>
              <a:t> </a:t>
            </a:r>
            <a:r>
              <a:rPr lang="es-ES" sz="2000" dirty="0" err="1"/>
              <a:t>però</a:t>
            </a:r>
            <a:r>
              <a:rPr lang="es-ES" sz="2000" dirty="0"/>
              <a:t> </a:t>
            </a:r>
            <a:r>
              <a:rPr lang="es-ES" sz="2000" dirty="0" err="1"/>
              <a:t>sense</a:t>
            </a:r>
            <a:r>
              <a:rPr lang="es-ES" sz="2000" dirty="0"/>
              <a:t> </a:t>
            </a:r>
            <a:r>
              <a:rPr lang="es-ES" sz="2000" dirty="0" err="1"/>
              <a:t>haver</a:t>
            </a:r>
            <a:r>
              <a:rPr lang="es-ES" sz="2000" dirty="0"/>
              <a:t>-se </a:t>
            </a:r>
            <a:r>
              <a:rPr lang="es-ES" sz="2000" dirty="0" err="1"/>
              <a:t>demostrat</a:t>
            </a:r>
            <a:r>
              <a:rPr lang="es-ES" sz="2000" dirty="0"/>
              <a:t> de </a:t>
            </a:r>
            <a:r>
              <a:rPr lang="es-ES" sz="2000" dirty="0" err="1"/>
              <a:t>moment</a:t>
            </a:r>
            <a:r>
              <a:rPr lang="es-ES" sz="2000" dirty="0"/>
              <a:t> que </a:t>
            </a:r>
            <a:r>
              <a:rPr lang="es-ES" sz="2000" dirty="0" err="1"/>
              <a:t>aquesta</a:t>
            </a:r>
            <a:r>
              <a:rPr lang="es-ES" sz="2000" dirty="0"/>
              <a:t> </a:t>
            </a:r>
            <a:r>
              <a:rPr lang="es-ES" sz="2000" dirty="0" err="1"/>
              <a:t>combinació</a:t>
            </a:r>
            <a:r>
              <a:rPr lang="es-ES" sz="2000" dirty="0"/>
              <a:t> </a:t>
            </a:r>
            <a:r>
              <a:rPr lang="es-ES" sz="2000" dirty="0" err="1"/>
              <a:t>disminueixi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</a:t>
            </a:r>
            <a:r>
              <a:rPr lang="es-ES" sz="2000" dirty="0" err="1"/>
              <a:t>resultats</a:t>
            </a:r>
            <a:r>
              <a:rPr lang="es-ES" sz="2000" dirty="0"/>
              <a:t> </a:t>
            </a:r>
            <a:r>
              <a:rPr lang="es-ES" sz="2000" dirty="0" err="1"/>
              <a:t>finals</a:t>
            </a:r>
            <a:r>
              <a:rPr lang="es-ES" sz="2000" dirty="0"/>
              <a:t>, </a:t>
            </a:r>
            <a:r>
              <a:rPr lang="es-ES" sz="2000" dirty="0" err="1"/>
              <a:t>referint</a:t>
            </a:r>
            <a:r>
              <a:rPr lang="es-ES" sz="2000" dirty="0"/>
              <a:t>-nos a la </a:t>
            </a:r>
            <a:r>
              <a:rPr lang="es-ES" sz="2000" dirty="0" err="1"/>
              <a:t>mortalitat</a:t>
            </a:r>
            <a:r>
              <a:rPr lang="es-ES" sz="2000" dirty="0"/>
              <a:t> i </a:t>
            </a:r>
            <a:r>
              <a:rPr lang="es-ES" sz="2000" dirty="0" err="1"/>
              <a:t>disminució</a:t>
            </a:r>
            <a:r>
              <a:rPr lang="es-ES" sz="2000" dirty="0"/>
              <a:t> de </a:t>
            </a:r>
            <a:r>
              <a:rPr lang="es-ES" sz="2000" dirty="0" err="1"/>
              <a:t>complicacions</a:t>
            </a:r>
            <a:r>
              <a:rPr lang="es-ES" sz="2000" dirty="0"/>
              <a:t>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099">
        <p:fade/>
      </p:transition>
    </mc:Choice>
    <mc:Fallback xmlns="">
      <p:transition spd="med" advTm="28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B542E541-D561-4F2C-BC99-CB6B57764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7" t="492" r="24096" b="-492"/>
          <a:stretch/>
        </p:blipFill>
        <p:spPr bwMode="auto">
          <a:xfrm>
            <a:off x="5186104" y="11575"/>
            <a:ext cx="3963928" cy="688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143FB15-9913-4839-B4EE-B011E9E77EFF}"/>
              </a:ext>
            </a:extLst>
          </p:cNvPr>
          <p:cNvGrpSpPr/>
          <p:nvPr/>
        </p:nvGrpSpPr>
        <p:grpSpPr>
          <a:xfrm>
            <a:off x="576000" y="360000"/>
            <a:ext cx="2988000" cy="707886"/>
            <a:chOff x="576000" y="1005925"/>
            <a:chExt cx="2988000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576000" y="1005925"/>
              <a:ext cx="2973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ca-ES" sz="4000" dirty="0" smtClean="0">
                  <a:solidFill>
                    <a:srgbClr val="3A3838"/>
                  </a:solidFill>
                </a:rPr>
                <a:t>CONTINGUTS</a:t>
              </a:r>
              <a:endParaRPr lang="ca-ES" sz="4000" dirty="0">
                <a:solidFill>
                  <a:srgbClr val="3A3838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/>
            <p:nvPr/>
          </p:nvCxnSpPr>
          <p:spPr>
            <a:xfrm>
              <a:off x="576000" y="1561916"/>
              <a:ext cx="298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3AACBC3-9B2F-4B1D-A01B-295AEE467128}"/>
              </a:ext>
            </a:extLst>
          </p:cNvPr>
          <p:cNvSpPr txBox="1"/>
          <p:nvPr/>
        </p:nvSpPr>
        <p:spPr>
          <a:xfrm>
            <a:off x="571561" y="985946"/>
            <a:ext cx="39639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Introducció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Què és la diabetis?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Tipus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Símptomes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Causes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Complicacions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Risc de desenvolupar la diabetis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Impacte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Situació de la diabetis al món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Incidència de la diabetis a Espanya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Costos de la diabetis a Espanya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Costos indirectes de la diabetis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Tractament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Objectius del tractament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Control metabòlic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Tractament farmacològic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Tipus d’antidiabètics orals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Monoteràpia amb antidiabètics orals</a:t>
            </a:r>
          </a:p>
          <a:p>
            <a:pPr marL="742950" lvl="1" indent="-285750">
              <a:buFontTx/>
              <a:buChar char="-"/>
            </a:pPr>
            <a:r>
              <a:rPr lang="ca-ES" sz="1600" dirty="0">
                <a:solidFill>
                  <a:schemeClr val="bg1">
                    <a:lumMod val="50000"/>
                  </a:schemeClr>
                </a:solidFill>
              </a:rPr>
              <a:t>Tractaments combinats amb antidiabètics orals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000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717">
        <p:fade/>
      </p:transition>
    </mc:Choice>
    <mc:Fallback xmlns="">
      <p:transition spd="med" advTm="357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Conclusions</a:t>
            </a:r>
            <a:endParaRPr lang="ca-ES" sz="16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3242175" y="1064930"/>
            <a:ext cx="2659703" cy="707886"/>
            <a:chOff x="1294396" y="1640994"/>
            <a:chExt cx="2659703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1294396" y="1640994"/>
              <a:ext cx="26597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Conclusions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1294396" y="2196985"/>
              <a:ext cx="2659703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61AD7A51-D130-4D6F-BDC0-93BAB0F3A202}"/>
              </a:ext>
            </a:extLst>
          </p:cNvPr>
          <p:cNvSpPr txBox="1">
            <a:spLocks/>
          </p:cNvSpPr>
          <p:nvPr/>
        </p:nvSpPr>
        <p:spPr>
          <a:xfrm>
            <a:off x="611798" y="1810002"/>
            <a:ext cx="7920456" cy="4797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AutoNum type="arabicPeriod"/>
            </a:pPr>
            <a:r>
              <a:rPr lang="es-ES" dirty="0" smtClean="0"/>
              <a:t>La </a:t>
            </a:r>
            <a:r>
              <a:rPr lang="es-ES" smtClean="0"/>
              <a:t>diabetis</a:t>
            </a:r>
            <a:r>
              <a:rPr lang="es-ES" dirty="0" smtClean="0"/>
              <a:t> </a:t>
            </a:r>
            <a:r>
              <a:rPr lang="es-ES" dirty="0" err="1" smtClean="0"/>
              <a:t>és</a:t>
            </a:r>
            <a:r>
              <a:rPr lang="es-ES" dirty="0" smtClean="0"/>
              <a:t> una </a:t>
            </a:r>
            <a:r>
              <a:rPr lang="es-ES" dirty="0" err="1" smtClean="0"/>
              <a:t>malaltia</a:t>
            </a:r>
            <a:r>
              <a:rPr lang="es-ES" dirty="0" smtClean="0"/>
              <a:t> </a:t>
            </a:r>
            <a:r>
              <a:rPr lang="es-ES" dirty="0" err="1" smtClean="0"/>
              <a:t>molt</a:t>
            </a:r>
            <a:r>
              <a:rPr lang="es-ES" dirty="0" smtClean="0"/>
              <a:t> </a:t>
            </a:r>
            <a:r>
              <a:rPr lang="es-ES" dirty="0" err="1" smtClean="0"/>
              <a:t>estesa</a:t>
            </a:r>
            <a:r>
              <a:rPr lang="es-ES" dirty="0" smtClean="0"/>
              <a:t> entre la población </a:t>
            </a:r>
            <a:r>
              <a:rPr lang="es-ES" dirty="0" err="1" smtClean="0"/>
              <a:t>però</a:t>
            </a:r>
            <a:r>
              <a:rPr lang="es-ES" dirty="0" smtClean="0"/>
              <a:t> no del </a:t>
            </a:r>
            <a:r>
              <a:rPr lang="es-ES" dirty="0" err="1" smtClean="0"/>
              <a:t>tot</a:t>
            </a:r>
            <a:r>
              <a:rPr lang="es-ES" dirty="0" smtClean="0"/>
              <a:t>   </a:t>
            </a:r>
            <a:r>
              <a:rPr lang="es-ES" dirty="0" err="1" smtClean="0"/>
              <a:t>coneguda</a:t>
            </a:r>
            <a:endParaRPr lang="es-ES" dirty="0" smtClean="0"/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s-ES" dirty="0" err="1"/>
              <a:t>Quan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la dieta, les </a:t>
            </a:r>
            <a:r>
              <a:rPr lang="es-ES" dirty="0" err="1"/>
              <a:t>modificacions</a:t>
            </a:r>
            <a:r>
              <a:rPr lang="es-ES" dirty="0"/>
              <a:t> de </a:t>
            </a:r>
            <a:r>
              <a:rPr lang="es-ES" dirty="0" err="1"/>
              <a:t>l'estil</a:t>
            </a:r>
            <a:r>
              <a:rPr lang="es-ES" dirty="0"/>
              <a:t> de vida i la </a:t>
            </a:r>
            <a:r>
              <a:rPr lang="es-ES" dirty="0" err="1"/>
              <a:t>monoteràpia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fàrmacs</a:t>
            </a:r>
            <a:r>
              <a:rPr lang="es-ES" dirty="0"/>
              <a:t> </a:t>
            </a:r>
            <a:r>
              <a:rPr lang="es-ES" dirty="0" err="1"/>
              <a:t>orals</a:t>
            </a:r>
            <a:r>
              <a:rPr lang="es-ES" dirty="0"/>
              <a:t> a dosis </a:t>
            </a:r>
            <a:r>
              <a:rPr lang="es-ES" dirty="0" err="1"/>
              <a:t>màximes</a:t>
            </a:r>
            <a:r>
              <a:rPr lang="es-ES" dirty="0"/>
              <a:t> no </a:t>
            </a:r>
            <a:r>
              <a:rPr lang="es-ES" dirty="0" err="1"/>
              <a:t>assoleix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objectius</a:t>
            </a:r>
            <a:r>
              <a:rPr lang="es-ES" dirty="0"/>
              <a:t> de control </a:t>
            </a:r>
            <a:r>
              <a:rPr lang="es-ES" dirty="0" err="1"/>
              <a:t>s'ha</a:t>
            </a:r>
            <a:r>
              <a:rPr lang="es-ES" dirty="0"/>
              <a:t> </a:t>
            </a:r>
            <a:r>
              <a:rPr lang="es-ES" dirty="0" err="1"/>
              <a:t>d'iniciar</a:t>
            </a:r>
            <a:r>
              <a:rPr lang="es-ES" dirty="0"/>
              <a:t> el </a:t>
            </a:r>
            <a:r>
              <a:rPr lang="es-ES" dirty="0" err="1"/>
              <a:t>tractament</a:t>
            </a:r>
            <a:r>
              <a:rPr lang="es-ES" dirty="0"/>
              <a:t> </a:t>
            </a:r>
            <a:r>
              <a:rPr lang="es-ES" dirty="0" err="1"/>
              <a:t>combinat</a:t>
            </a:r>
            <a:r>
              <a:rPr lang="es-ES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s-ES" dirty="0"/>
              <a:t>El </a:t>
            </a:r>
            <a:r>
              <a:rPr lang="es-ES" dirty="0" err="1"/>
              <a:t>tractament</a:t>
            </a:r>
            <a:r>
              <a:rPr lang="es-ES" dirty="0"/>
              <a:t> </a:t>
            </a:r>
            <a:r>
              <a:rPr lang="es-ES" dirty="0" err="1"/>
              <a:t>combinat</a:t>
            </a:r>
            <a:r>
              <a:rPr lang="es-ES" dirty="0"/>
              <a:t> </a:t>
            </a:r>
            <a:r>
              <a:rPr lang="es-ES" dirty="0" err="1"/>
              <a:t>pot</a:t>
            </a:r>
            <a:r>
              <a:rPr lang="es-ES" dirty="0"/>
              <a:t> </a:t>
            </a:r>
            <a:r>
              <a:rPr lang="es-ES" dirty="0" err="1"/>
              <a:t>realitzar</a:t>
            </a:r>
            <a:r>
              <a:rPr lang="es-ES" dirty="0"/>
              <a:t>-se </a:t>
            </a:r>
            <a:r>
              <a:rPr lang="es-ES" dirty="0" err="1"/>
              <a:t>mitjançant</a:t>
            </a:r>
            <a:r>
              <a:rPr lang="es-ES" dirty="0"/>
              <a:t> </a:t>
            </a:r>
            <a:r>
              <a:rPr lang="es-ES" dirty="0" err="1"/>
              <a:t>l'associació</a:t>
            </a:r>
            <a:r>
              <a:rPr lang="es-ES" dirty="0"/>
              <a:t> de dos (o </a:t>
            </a:r>
            <a:r>
              <a:rPr lang="es-ES" dirty="0" err="1"/>
              <a:t>fins</a:t>
            </a:r>
            <a:r>
              <a:rPr lang="es-ES" dirty="0"/>
              <a:t> i </a:t>
            </a:r>
            <a:r>
              <a:rPr lang="es-ES" dirty="0" err="1"/>
              <a:t>tot</a:t>
            </a:r>
            <a:r>
              <a:rPr lang="es-ES" dirty="0"/>
              <a:t> tres) </a:t>
            </a:r>
            <a:r>
              <a:rPr lang="es-ES" dirty="0" err="1"/>
              <a:t>fàrmacs</a:t>
            </a:r>
            <a:r>
              <a:rPr lang="es-ES" dirty="0"/>
              <a:t> </a:t>
            </a:r>
            <a:r>
              <a:rPr lang="es-ES" dirty="0" err="1"/>
              <a:t>orals</a:t>
            </a:r>
            <a:r>
              <a:rPr lang="es-ES" dirty="0"/>
              <a:t> o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l'associació</a:t>
            </a:r>
            <a:r>
              <a:rPr lang="es-ES" dirty="0"/>
              <a:t> de </a:t>
            </a:r>
            <a:r>
              <a:rPr lang="es-ES" dirty="0" err="1"/>
              <a:t>fàrmac</a:t>
            </a:r>
            <a:r>
              <a:rPr lang="es-ES" dirty="0"/>
              <a:t> oral i insulina </a:t>
            </a:r>
            <a:r>
              <a:rPr lang="es-ES" dirty="0" err="1"/>
              <a:t>d'acció</a:t>
            </a:r>
            <a:r>
              <a:rPr lang="es-ES" dirty="0"/>
              <a:t> </a:t>
            </a:r>
            <a:r>
              <a:rPr lang="es-ES" dirty="0" err="1"/>
              <a:t>intermèdia</a:t>
            </a:r>
            <a:r>
              <a:rPr lang="es-ES" dirty="0"/>
              <a:t> (</a:t>
            </a:r>
            <a:r>
              <a:rPr lang="es-ES" dirty="0" err="1"/>
              <a:t>preferentment</a:t>
            </a:r>
            <a:r>
              <a:rPr lang="es-ES" dirty="0"/>
              <a:t> administrada de forma nocturna</a:t>
            </a:r>
            <a:r>
              <a:rPr lang="es-ES" dirty="0" smtClean="0"/>
              <a:t>).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s-ES" dirty="0"/>
              <a:t>També </a:t>
            </a:r>
            <a:r>
              <a:rPr lang="es-ES" dirty="0" err="1"/>
              <a:t>és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</a:t>
            </a:r>
            <a:r>
              <a:rPr lang="es-ES" dirty="0" err="1"/>
              <a:t>afegir</a:t>
            </a:r>
            <a:r>
              <a:rPr lang="es-ES" dirty="0"/>
              <a:t> un </a:t>
            </a:r>
            <a:r>
              <a:rPr lang="es-ES" dirty="0" err="1"/>
              <a:t>fàrmac</a:t>
            </a:r>
            <a:r>
              <a:rPr lang="es-ES" dirty="0"/>
              <a:t> oral a un </a:t>
            </a:r>
            <a:r>
              <a:rPr lang="es-ES" dirty="0" err="1"/>
              <a:t>pacient</a:t>
            </a:r>
            <a:r>
              <a:rPr lang="es-ES" dirty="0"/>
              <a:t> </a:t>
            </a:r>
            <a:r>
              <a:rPr lang="es-ES" dirty="0" err="1"/>
              <a:t>prèviament</a:t>
            </a:r>
            <a:r>
              <a:rPr lang="es-ES" dirty="0"/>
              <a:t> </a:t>
            </a:r>
            <a:r>
              <a:rPr lang="es-ES" dirty="0" err="1"/>
              <a:t>insulinitzat</a:t>
            </a:r>
            <a:r>
              <a:rPr lang="es-ES" dirty="0"/>
              <a:t> que no </a:t>
            </a:r>
            <a:r>
              <a:rPr lang="es-ES" dirty="0" err="1"/>
              <a:t>assoleixi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seus</a:t>
            </a:r>
            <a:r>
              <a:rPr lang="es-ES" dirty="0"/>
              <a:t> </a:t>
            </a:r>
            <a:r>
              <a:rPr lang="es-ES" dirty="0" err="1"/>
              <a:t>objectius</a:t>
            </a:r>
            <a:r>
              <a:rPr lang="es-ES" dirty="0"/>
              <a:t> de control</a:t>
            </a:r>
            <a:r>
              <a:rPr lang="es-ES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s-ES" dirty="0"/>
              <a:t>La </a:t>
            </a:r>
            <a:r>
              <a:rPr lang="es-ES" dirty="0" err="1"/>
              <a:t>majoria</a:t>
            </a:r>
            <a:r>
              <a:rPr lang="es-ES" dirty="0"/>
              <a:t> </a:t>
            </a:r>
            <a:r>
              <a:rPr lang="es-ES" dirty="0" err="1"/>
              <a:t>dels</a:t>
            </a:r>
            <a:r>
              <a:rPr lang="es-ES" dirty="0"/>
              <a:t> </a:t>
            </a:r>
            <a:r>
              <a:rPr lang="es-ES" dirty="0" err="1"/>
              <a:t>pacients</a:t>
            </a:r>
            <a:r>
              <a:rPr lang="es-ES" dirty="0"/>
              <a:t>, </a:t>
            </a:r>
            <a:r>
              <a:rPr lang="es-ES" dirty="0" err="1"/>
              <a:t>amb</a:t>
            </a:r>
            <a:r>
              <a:rPr lang="es-ES" dirty="0"/>
              <a:t> el </a:t>
            </a:r>
            <a:r>
              <a:rPr lang="es-ES" dirty="0" err="1"/>
              <a:t>temps</a:t>
            </a:r>
            <a:r>
              <a:rPr lang="es-ES" dirty="0"/>
              <a:t>, precisaran </a:t>
            </a:r>
            <a:r>
              <a:rPr lang="es-ES" dirty="0" err="1"/>
              <a:t>associacions</a:t>
            </a:r>
            <a:r>
              <a:rPr lang="es-ES" dirty="0"/>
              <a:t> </a:t>
            </a:r>
            <a:r>
              <a:rPr lang="es-ES" dirty="0" err="1"/>
              <a:t>farmacològiques</a:t>
            </a:r>
            <a:r>
              <a:rPr lang="es-ES" dirty="0"/>
              <a:t> per </a:t>
            </a:r>
            <a:r>
              <a:rPr lang="es-ES" dirty="0" err="1"/>
              <a:t>assolir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objectius</a:t>
            </a:r>
            <a:r>
              <a:rPr lang="es-ES" dirty="0"/>
              <a:t> de control.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s-ES" dirty="0"/>
              <a:t>El </a:t>
            </a:r>
            <a:r>
              <a:rPr lang="es-ES" dirty="0" err="1"/>
              <a:t>tractament</a:t>
            </a:r>
            <a:r>
              <a:rPr lang="es-ES" dirty="0"/>
              <a:t> de la </a:t>
            </a:r>
            <a:r>
              <a:rPr lang="es-ES" dirty="0" err="1"/>
              <a:t>diabetis</a:t>
            </a:r>
            <a:r>
              <a:rPr lang="es-ES" dirty="0"/>
              <a:t> té </a:t>
            </a:r>
            <a:r>
              <a:rPr lang="es-ES" dirty="0" err="1"/>
              <a:t>com</a:t>
            </a:r>
            <a:r>
              <a:rPr lang="es-ES" dirty="0"/>
              <a:t> a principal </a:t>
            </a:r>
            <a:r>
              <a:rPr lang="es-ES" dirty="0" err="1"/>
              <a:t>objectiu</a:t>
            </a:r>
            <a:r>
              <a:rPr lang="es-ES" dirty="0"/>
              <a:t> </a:t>
            </a:r>
            <a:r>
              <a:rPr lang="es-ES" dirty="0" err="1"/>
              <a:t>mantenir</a:t>
            </a:r>
            <a:r>
              <a:rPr lang="es-ES" dirty="0"/>
              <a:t> un bon </a:t>
            </a:r>
            <a:r>
              <a:rPr lang="es-ES" dirty="0" err="1"/>
              <a:t>estat</a:t>
            </a:r>
            <a:r>
              <a:rPr lang="es-ES" dirty="0"/>
              <a:t> de </a:t>
            </a:r>
            <a:r>
              <a:rPr lang="es-ES" dirty="0" err="1"/>
              <a:t>salut</a:t>
            </a:r>
            <a:r>
              <a:rPr lang="es-ES" dirty="0"/>
              <a:t> que </a:t>
            </a:r>
            <a:r>
              <a:rPr lang="es-ES" dirty="0" err="1"/>
              <a:t>permeti</a:t>
            </a:r>
            <a:r>
              <a:rPr lang="es-ES" dirty="0"/>
              <a:t> portar una vida normal i </a:t>
            </a:r>
            <a:r>
              <a:rPr lang="es-ES" dirty="0" err="1"/>
              <a:t>aconseguir</a:t>
            </a:r>
            <a:r>
              <a:rPr lang="es-ES" dirty="0"/>
              <a:t> un bon </a:t>
            </a:r>
            <a:r>
              <a:rPr lang="es-ES" b="1" dirty="0">
                <a:solidFill>
                  <a:srgbClr val="31A8DF"/>
                </a:solidFill>
              </a:rPr>
              <a:t>control </a:t>
            </a:r>
            <a:r>
              <a:rPr lang="es-ES" b="1" dirty="0" err="1">
                <a:solidFill>
                  <a:srgbClr val="31A8DF"/>
                </a:solidFill>
              </a:rPr>
              <a:t>metabòlic</a:t>
            </a:r>
            <a:r>
              <a:rPr lang="es-ES" dirty="0"/>
              <a:t> (</a:t>
            </a:r>
            <a:r>
              <a:rPr lang="es-ES" dirty="0" err="1"/>
              <a:t>com</a:t>
            </a:r>
            <a:r>
              <a:rPr lang="es-ES" dirty="0"/>
              <a:t> a mesura per a prevenir i controlar </a:t>
            </a:r>
            <a:r>
              <a:rPr lang="es-ES" dirty="0" err="1"/>
              <a:t>l'HTA</a:t>
            </a:r>
            <a:r>
              <a:rPr lang="es-ES" dirty="0"/>
              <a:t>, la </a:t>
            </a:r>
            <a:r>
              <a:rPr lang="es-ES" dirty="0" err="1"/>
              <a:t>hiperlipèmia</a:t>
            </a:r>
            <a:r>
              <a:rPr lang="es-ES" dirty="0"/>
              <a:t> i </a:t>
            </a:r>
            <a:r>
              <a:rPr lang="es-ES" dirty="0" err="1" smtClean="0"/>
              <a:t>l'obesitat</a:t>
            </a:r>
            <a:r>
              <a:rPr lang="ca-ES" dirty="0" smtClean="0"/>
              <a:t>).</a:t>
            </a:r>
            <a:r>
              <a:rPr lang="es-ES" dirty="0" smtClean="0"/>
              <a:t> </a:t>
            </a:r>
            <a:endParaRPr lang="es-ES" dirty="0"/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endParaRPr lang="es-E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370">
        <p:fade/>
      </p:transition>
    </mc:Choice>
    <mc:Fallback xmlns="">
      <p:transition spd="med" advTm="853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0876102-9272-4551-8B34-F57CC3ECBEA6}"/>
              </a:ext>
            </a:extLst>
          </p:cNvPr>
          <p:cNvGrpSpPr/>
          <p:nvPr/>
        </p:nvGrpSpPr>
        <p:grpSpPr>
          <a:xfrm>
            <a:off x="2523779" y="1064930"/>
            <a:ext cx="4096442" cy="707886"/>
            <a:chOff x="576000" y="1640994"/>
            <a:chExt cx="4096442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576000" y="1640994"/>
              <a:ext cx="40964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ca-ES" sz="4000">
                  <a:solidFill>
                    <a:srgbClr val="3A3838"/>
                  </a:solidFill>
                </a:rPr>
                <a:t>Què és la diabetis?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>
              <a:cxnSpLocks/>
            </p:cNvCxnSpPr>
            <p:nvPr/>
          </p:nvCxnSpPr>
          <p:spPr>
            <a:xfrm>
              <a:off x="590221" y="2196985"/>
              <a:ext cx="4068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/>
              <a:t>Conclusions</a:t>
            </a:r>
          </a:p>
        </p:txBody>
      </p: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1C23F8DA-EA4B-49CD-A4EB-BC169EF85BEA}"/>
              </a:ext>
            </a:extLst>
          </p:cNvPr>
          <p:cNvSpPr txBox="1">
            <a:spLocks/>
          </p:cNvSpPr>
          <p:nvPr/>
        </p:nvSpPr>
        <p:spPr>
          <a:xfrm>
            <a:off x="576000" y="1916832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La diabetis és una </a:t>
            </a:r>
            <a:r>
              <a:rPr lang="ca-ES" sz="2000" b="1" dirty="0">
                <a:solidFill>
                  <a:srgbClr val="31A8DF"/>
                </a:solidFill>
              </a:rPr>
              <a:t>malaltia crònica </a:t>
            </a:r>
            <a:r>
              <a:rPr lang="ca-ES" sz="2000" dirty="0"/>
              <a:t>que es caracteritza per la presència de nivells elevats de sucre en sang.</a:t>
            </a:r>
          </a:p>
          <a:p>
            <a:pPr algn="just"/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Això passa perquè el </a:t>
            </a:r>
            <a:r>
              <a:rPr lang="ca-ES" sz="2000" b="1" dirty="0">
                <a:solidFill>
                  <a:srgbClr val="31A8DF"/>
                </a:solidFill>
              </a:rPr>
              <a:t>pàncrees</a:t>
            </a:r>
            <a:r>
              <a:rPr lang="ca-ES" sz="2000" dirty="0"/>
              <a:t> no produeix suficient insulina o perquè l’organisme no pot utilitzar eficaçment la insulina que produeix.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La </a:t>
            </a:r>
            <a:r>
              <a:rPr lang="ca-ES" sz="2000" b="1" dirty="0">
                <a:solidFill>
                  <a:srgbClr val="31A8DF"/>
                </a:solidFill>
              </a:rPr>
              <a:t>insulina</a:t>
            </a:r>
            <a:r>
              <a:rPr lang="ca-ES" sz="2000" dirty="0"/>
              <a:t> és l’hormona que permet que la </a:t>
            </a:r>
            <a:r>
              <a:rPr lang="ca-ES" sz="2000" b="1" dirty="0">
                <a:solidFill>
                  <a:srgbClr val="31A8DF"/>
                </a:solidFill>
              </a:rPr>
              <a:t>glucosa</a:t>
            </a:r>
            <a:r>
              <a:rPr lang="ca-ES" sz="2000" dirty="0"/>
              <a:t> penetri en les cèl·lules i pugui ser utilitzada per a produir energia, amb la qual cosa, si falta o no actua convenientment, la glucosa s’acumula en sang.</a:t>
            </a:r>
          </a:p>
        </p:txBody>
      </p:sp>
      <p:pic>
        <p:nvPicPr>
          <p:cNvPr id="2050" name="Picture 2" descr="Los peligros de usar insulina sin diabetes">
            <a:extLst>
              <a:ext uri="{FF2B5EF4-FFF2-40B4-BE49-F238E27FC236}">
                <a16:creationId xmlns="" xmlns:a16="http://schemas.microsoft.com/office/drawing/2014/main" id="{CCCCFF3A-B800-4616-B24D-E662D4E3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99" y="3701886"/>
            <a:ext cx="2990106" cy="16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75">
        <p:fade/>
      </p:transition>
    </mc:Choice>
    <mc:Fallback xmlns="">
      <p:transition spd="med" advTm="336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0876102-9272-4551-8B34-F57CC3ECBEA6}"/>
              </a:ext>
            </a:extLst>
          </p:cNvPr>
          <p:cNvGrpSpPr/>
          <p:nvPr/>
        </p:nvGrpSpPr>
        <p:grpSpPr>
          <a:xfrm>
            <a:off x="2728162" y="1064930"/>
            <a:ext cx="3687676" cy="707886"/>
            <a:chOff x="780383" y="1640994"/>
            <a:chExt cx="3687676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780383" y="1640994"/>
              <a:ext cx="368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ca-ES" sz="4000" dirty="0">
                  <a:solidFill>
                    <a:srgbClr val="3A3838"/>
                  </a:solidFill>
                </a:rPr>
                <a:t>Tipus de diabetis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>
              <a:cxnSpLocks/>
            </p:cNvCxnSpPr>
            <p:nvPr/>
          </p:nvCxnSpPr>
          <p:spPr>
            <a:xfrm>
              <a:off x="788221" y="2196985"/>
              <a:ext cx="367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/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0F55E8C0-2011-4390-A879-788A42E2EBC6}"/>
              </a:ext>
            </a:extLst>
          </p:cNvPr>
          <p:cNvSpPr/>
          <p:nvPr/>
        </p:nvSpPr>
        <p:spPr>
          <a:xfrm>
            <a:off x="2108437" y="3846876"/>
            <a:ext cx="2651124" cy="2651124"/>
          </a:xfrm>
          <a:prstGeom prst="ellipse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B532D584-BB99-40D7-BA27-CDA9E6522212}"/>
              </a:ext>
            </a:extLst>
          </p:cNvPr>
          <p:cNvSpPr/>
          <p:nvPr/>
        </p:nvSpPr>
        <p:spPr>
          <a:xfrm>
            <a:off x="4384437" y="3846876"/>
            <a:ext cx="2651124" cy="2651124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1DFA5DE6-7DD7-4FEF-AC7E-4AE3B085A798}"/>
              </a:ext>
            </a:extLst>
          </p:cNvPr>
          <p:cNvSpPr/>
          <p:nvPr/>
        </p:nvSpPr>
        <p:spPr>
          <a:xfrm>
            <a:off x="3246438" y="1978463"/>
            <a:ext cx="2651124" cy="2651124"/>
          </a:xfrm>
          <a:prstGeom prst="ellipse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7F5841E-9687-4A7A-9E05-163008458EF1}"/>
              </a:ext>
            </a:extLst>
          </p:cNvPr>
          <p:cNvSpPr txBox="1"/>
          <p:nvPr/>
        </p:nvSpPr>
        <p:spPr>
          <a:xfrm>
            <a:off x="3573789" y="2611528"/>
            <a:ext cx="1996423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0" i="0" u="none" strike="noStrike" kern="1200" cap="none" spc="0" normalizeH="0" baseline="0" noProof="0" dirty="0">
                <a:ln>
                  <a:noFill/>
                </a:ln>
                <a:solidFill>
                  <a:srgbClr val="5F8C3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Diabetis tipus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Coneguda com </a:t>
            </a:r>
            <a:r>
              <a:rPr kumimoji="0" lang="ca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insulinodepenent</a:t>
            </a: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ja que el pàncrees no produeix insulina</a:t>
            </a:r>
            <a:endParaRPr lang="es-ES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C24F62DC-4B92-4EB6-B7A7-D362DE99391D}"/>
              </a:ext>
            </a:extLst>
          </p:cNvPr>
          <p:cNvSpPr txBox="1"/>
          <p:nvPr/>
        </p:nvSpPr>
        <p:spPr>
          <a:xfrm>
            <a:off x="2461999" y="4110609"/>
            <a:ext cx="1944000" cy="21236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0" i="0" u="none" strike="noStrike" kern="1200" cap="none" spc="0" normalizeH="0" baseline="0" noProof="0" dirty="0">
                <a:ln>
                  <a:noFill/>
                </a:ln>
                <a:solidFill>
                  <a:srgbClr val="0D6F7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Diabetis tipus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Disminució de la producció d'insulina o inadequada utilització d'aquesta; sol diagnosticar-se en persones majors de 40 anys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91BC3913-013A-4C0F-BD1C-AFC27320EEAE}"/>
              </a:ext>
            </a:extLst>
          </p:cNvPr>
          <p:cNvSpPr txBox="1"/>
          <p:nvPr/>
        </p:nvSpPr>
        <p:spPr>
          <a:xfrm>
            <a:off x="4737999" y="4233720"/>
            <a:ext cx="1944000" cy="18774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ca-ES" sz="2000" dirty="0">
                <a:solidFill>
                  <a:schemeClr val="accent5"/>
                </a:solidFill>
                <a:latin typeface="Calibri"/>
              </a:rPr>
              <a:t>Diabetis gestacional </a:t>
            </a:r>
          </a:p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Es presenta exclusivament durant l'embaràs i, en la major part dels casos, desapareix després del part</a:t>
            </a:r>
            <a:endParaRPr lang="es-ES" sz="1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1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453">
        <p:fade/>
      </p:transition>
    </mc:Choice>
    <mc:Fallback xmlns="">
      <p:transition spd="med" advTm="86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Blurred Vision Icons - Download Free Vector Icons | Noun Project">
            <a:extLst>
              <a:ext uri="{FF2B5EF4-FFF2-40B4-BE49-F238E27FC236}">
                <a16:creationId xmlns="" xmlns:a16="http://schemas.microsoft.com/office/drawing/2014/main" id="{3FE0F7B9-6D5E-4837-84C9-C7844F68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00" y="5987748"/>
            <a:ext cx="487585" cy="48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fection Icons - Download Free Vector Icons | Noun Project">
            <a:extLst>
              <a:ext uri="{FF2B5EF4-FFF2-40B4-BE49-F238E27FC236}">
                <a16:creationId xmlns="" xmlns:a16="http://schemas.microsoft.com/office/drawing/2014/main" id="{AC7830AD-E419-4FDC-A208-C5582840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62" y="3138119"/>
            <a:ext cx="494307" cy="49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ody, itch, itching, itchy icon - Download on Iconfinder">
            <a:extLst>
              <a:ext uri="{FF2B5EF4-FFF2-40B4-BE49-F238E27FC236}">
                <a16:creationId xmlns="" xmlns:a16="http://schemas.microsoft.com/office/drawing/2014/main" id="{99DC6D79-D6D6-41E1-A729-98CF43EA9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52" y="2093189"/>
            <a:ext cx="296694" cy="6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>
            <a:extLst>
              <a:ext uri="{FF2B5EF4-FFF2-40B4-BE49-F238E27FC236}">
                <a16:creationId xmlns="" xmlns:a16="http://schemas.microsoft.com/office/drawing/2014/main" id="{F6F3965E-430F-4C04-9471-E2C24FD1AA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868" y="4067714"/>
            <a:ext cx="366400" cy="508474"/>
          </a:xfrm>
          <a:prstGeom prst="rect">
            <a:avLst/>
          </a:prstGeom>
        </p:spPr>
      </p:pic>
      <p:pic>
        <p:nvPicPr>
          <p:cNvPr id="3074" name="Picture 2" descr="Qué es Poliuria? » Su Definición y Significado [2020]">
            <a:extLst>
              <a:ext uri="{FF2B5EF4-FFF2-40B4-BE49-F238E27FC236}">
                <a16:creationId xmlns="" xmlns:a16="http://schemas.microsoft.com/office/drawing/2014/main" id="{1DAB5D72-C101-4497-9414-71DC2436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944" y1="34186" x2="36944" y2="34186"/>
                        <a14:foregroundMark x1="36667" y1="18140" x2="36667" y2="18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80" y="2155401"/>
            <a:ext cx="901210" cy="53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="" xmlns:a16="http://schemas.microsoft.com/office/drawing/2014/main" id="{F0308CEB-4DC0-411A-BEBC-B9B61DD5B6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8" b="96335" l="5495" r="89011">
                        <a14:foregroundMark x1="29670" y1="9948" x2="29670" y2="9948"/>
                        <a14:foregroundMark x1="63736" y1="14136" x2="63736" y2="14136"/>
                        <a14:foregroundMark x1="6593" y1="30366" x2="6593" y2="30366"/>
                        <a14:foregroundMark x1="86813" y1="46597" x2="86813" y2="46597"/>
                        <a14:foregroundMark x1="69231" y1="92147" x2="69231" y2="92147"/>
                        <a14:foregroundMark x1="47253" y1="94241" x2="47253" y2="94241"/>
                        <a14:foregroundMark x1="65934" y1="96335" x2="65934" y2="96335"/>
                        <a14:foregroundMark x1="43956" y1="96335" x2="43956" y2="963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566" y="3076209"/>
            <a:ext cx="263682" cy="55344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="" xmlns:a16="http://schemas.microsoft.com/office/drawing/2014/main" id="{AFBB9FDC-263F-45D0-A3E4-0B99B6AD77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226" b="97312" l="7527" r="89247">
                        <a14:foregroundMark x1="51613" y1="9677" x2="51613" y2="9677"/>
                        <a14:foregroundMark x1="49462" y1="6452" x2="50538" y2="3763"/>
                        <a14:foregroundMark x1="45161" y1="5376" x2="45161" y2="5376"/>
                        <a14:foregroundMark x1="25806" y1="50538" x2="25806" y2="50538"/>
                        <a14:foregroundMark x1="66667" y1="50000" x2="66667" y2="50000"/>
                        <a14:foregroundMark x1="58065" y1="94086" x2="58065" y2="94086"/>
                        <a14:foregroundMark x1="37634" y1="95161" x2="37634" y2="95161"/>
                        <a14:foregroundMark x1="60215" y1="97849" x2="60215" y2="97849"/>
                        <a14:foregroundMark x1="39785" y1="97849" x2="39785" y2="97849"/>
                        <a14:foregroundMark x1="89247" y1="50538" x2="89247" y2="505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8753" y="5938877"/>
            <a:ext cx="265770" cy="5315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="" xmlns:a16="http://schemas.microsoft.com/office/drawing/2014/main" id="{8F28D47D-DCEE-4554-86BB-4CA8052BD1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9631"/>
          <a:stretch/>
        </p:blipFill>
        <p:spPr>
          <a:xfrm>
            <a:off x="2757957" y="5017817"/>
            <a:ext cx="351092" cy="42996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="" xmlns:a16="http://schemas.microsoft.com/office/drawing/2014/main" id="{C1BFBE39-3301-4905-A9D7-51BE315A51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7988" y="5017817"/>
            <a:ext cx="242162" cy="49545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="" xmlns:a16="http://schemas.microsoft.com/office/drawing/2014/main" id="{B952859B-A09C-4186-8AD1-D95E9ACCE3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5765" y="4046352"/>
            <a:ext cx="393284" cy="5450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0876102-9272-4551-8B34-F57CC3ECBEA6}"/>
              </a:ext>
            </a:extLst>
          </p:cNvPr>
          <p:cNvGrpSpPr/>
          <p:nvPr/>
        </p:nvGrpSpPr>
        <p:grpSpPr>
          <a:xfrm>
            <a:off x="1875783" y="1064930"/>
            <a:ext cx="5392438" cy="707886"/>
            <a:chOff x="-71996" y="1640994"/>
            <a:chExt cx="5392438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-71996" y="1640994"/>
              <a:ext cx="53924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4000" b="0" i="0" u="none" strike="noStrike" kern="1200" cap="none" spc="0" normalizeH="0" baseline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Símptomes de la diabetis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>
              <a:cxnSpLocks/>
            </p:cNvCxnSpPr>
            <p:nvPr/>
          </p:nvCxnSpPr>
          <p:spPr>
            <a:xfrm>
              <a:off x="-71996" y="2196985"/>
              <a:ext cx="539243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="" xmlns:a16="http://schemas.microsoft.com/office/drawing/2014/main" id="{0F8A779E-8DD8-4A43-A05A-946840119C83}"/>
              </a:ext>
            </a:extLst>
          </p:cNvPr>
          <p:cNvSpPr/>
          <p:nvPr/>
        </p:nvSpPr>
        <p:spPr>
          <a:xfrm>
            <a:off x="6434247" y="3943712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22" name="Diamond 21">
            <a:extLst>
              <a:ext uri="{FF2B5EF4-FFF2-40B4-BE49-F238E27FC236}">
                <a16:creationId xmlns="" xmlns:a16="http://schemas.microsoft.com/office/drawing/2014/main" id="{2FA53C35-2F81-41CF-AD95-3B72B8893DA4}"/>
              </a:ext>
            </a:extLst>
          </p:cNvPr>
          <p:cNvSpPr/>
          <p:nvPr/>
        </p:nvSpPr>
        <p:spPr>
          <a:xfrm>
            <a:off x="2556963" y="3935802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D4F63F-33F8-427D-B65D-26051440CE0E}"/>
              </a:ext>
            </a:extLst>
          </p:cNvPr>
          <p:cNvSpPr txBox="1"/>
          <p:nvPr/>
        </p:nvSpPr>
        <p:spPr>
          <a:xfrm>
            <a:off x="7225089" y="4114523"/>
            <a:ext cx="8137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2000" b="1" dirty="0"/>
              <a:t>Fatiga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037224C-2ED1-47F8-8A6C-45FA9C5E949E}"/>
              </a:ext>
            </a:extLst>
          </p:cNvPr>
          <p:cNvSpPr txBox="1"/>
          <p:nvPr/>
        </p:nvSpPr>
        <p:spPr>
          <a:xfrm>
            <a:off x="1391202" y="4114523"/>
            <a:ext cx="109498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d-ID" sz="2000" b="1" dirty="0"/>
              <a:t>Polifàgia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B080F0C0-1C5D-4348-99FB-B65699B5F7CB}"/>
              </a:ext>
            </a:extLst>
          </p:cNvPr>
          <p:cNvCxnSpPr>
            <a:cxnSpLocks/>
          </p:cNvCxnSpPr>
          <p:nvPr/>
        </p:nvCxnSpPr>
        <p:spPr>
          <a:xfrm>
            <a:off x="3306608" y="4304526"/>
            <a:ext cx="879972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B39601F6-7926-46F3-9DCF-25E9CE02F2B1}"/>
              </a:ext>
            </a:extLst>
          </p:cNvPr>
          <p:cNvCxnSpPr>
            <a:cxnSpLocks/>
          </p:cNvCxnSpPr>
          <p:nvPr/>
        </p:nvCxnSpPr>
        <p:spPr>
          <a:xfrm>
            <a:off x="5535924" y="4304526"/>
            <a:ext cx="877866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="" xmlns:a16="http://schemas.microsoft.com/office/drawing/2014/main" id="{12425C3A-7CA5-4FD3-9546-20A596FDA39B}"/>
              </a:ext>
            </a:extLst>
          </p:cNvPr>
          <p:cNvSpPr/>
          <p:nvPr/>
        </p:nvSpPr>
        <p:spPr>
          <a:xfrm>
            <a:off x="6434247" y="2049690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21" name="Diamond 20">
            <a:extLst>
              <a:ext uri="{FF2B5EF4-FFF2-40B4-BE49-F238E27FC236}">
                <a16:creationId xmlns="" xmlns:a16="http://schemas.microsoft.com/office/drawing/2014/main" id="{BF7B7769-8550-4257-A8E9-678FC4745D2B}"/>
              </a:ext>
            </a:extLst>
          </p:cNvPr>
          <p:cNvSpPr/>
          <p:nvPr/>
        </p:nvSpPr>
        <p:spPr>
          <a:xfrm>
            <a:off x="2556963" y="2049690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68CBA0E-9232-4981-B04F-03786660DBBE}"/>
              </a:ext>
            </a:extLst>
          </p:cNvPr>
          <p:cNvSpPr txBox="1"/>
          <p:nvPr/>
        </p:nvSpPr>
        <p:spPr>
          <a:xfrm>
            <a:off x="7225089" y="2224457"/>
            <a:ext cx="8050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2000" b="1" dirty="0"/>
              <a:t>Pruïja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E0B2670-C93E-4494-A45D-B3FE273DD3DB}"/>
              </a:ext>
            </a:extLst>
          </p:cNvPr>
          <p:cNvSpPr txBox="1"/>
          <p:nvPr/>
        </p:nvSpPr>
        <p:spPr>
          <a:xfrm>
            <a:off x="1488087" y="2224457"/>
            <a:ext cx="99809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d-ID" sz="2000" b="1" dirty="0"/>
              <a:t>Poliúria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A3E6FC1C-E4B2-4458-80F9-4C0FEEBDE083}"/>
              </a:ext>
            </a:extLst>
          </p:cNvPr>
          <p:cNvGrpSpPr/>
          <p:nvPr/>
        </p:nvGrpSpPr>
        <p:grpSpPr>
          <a:xfrm>
            <a:off x="3286312" y="2436735"/>
            <a:ext cx="879972" cy="589763"/>
            <a:chOff x="3893254" y="1271725"/>
            <a:chExt cx="1593146" cy="10106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ADCF5AB1-DB1E-4C21-8E53-62099ED829D1}"/>
                </a:ext>
              </a:extLst>
            </p:cNvPr>
            <p:cNvCxnSpPr/>
            <p:nvPr/>
          </p:nvCxnSpPr>
          <p:spPr>
            <a:xfrm>
              <a:off x="3893254" y="1271725"/>
              <a:ext cx="582542" cy="0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B80CD508-9766-40B3-B333-AA08F4EF908B}"/>
                </a:ext>
              </a:extLst>
            </p:cNvPr>
            <p:cNvCxnSpPr/>
            <p:nvPr/>
          </p:nvCxnSpPr>
          <p:spPr>
            <a:xfrm>
              <a:off x="4475796" y="1271725"/>
              <a:ext cx="1010604" cy="1010604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DABFE16C-C485-451A-AC83-8D2A49FCC272}"/>
              </a:ext>
            </a:extLst>
          </p:cNvPr>
          <p:cNvGrpSpPr/>
          <p:nvPr/>
        </p:nvGrpSpPr>
        <p:grpSpPr>
          <a:xfrm>
            <a:off x="5535924" y="2436734"/>
            <a:ext cx="877866" cy="592822"/>
            <a:chOff x="6835960" y="1271725"/>
            <a:chExt cx="1412803" cy="82559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EF37F2FD-84D2-437F-8F0C-670F8A6FBFE9}"/>
                </a:ext>
              </a:extLst>
            </p:cNvPr>
            <p:cNvCxnSpPr/>
            <p:nvPr/>
          </p:nvCxnSpPr>
          <p:spPr>
            <a:xfrm>
              <a:off x="7666221" y="1271725"/>
              <a:ext cx="582542" cy="0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F4FBD065-9B02-4D89-8211-53E3605C96D4}"/>
                </a:ext>
              </a:extLst>
            </p:cNvPr>
            <p:cNvCxnSpPr/>
            <p:nvPr/>
          </p:nvCxnSpPr>
          <p:spPr>
            <a:xfrm flipH="1">
              <a:off x="6835960" y="1275985"/>
              <a:ext cx="821339" cy="821339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95D628E-43C8-4702-AC31-2FA5F74111EA}"/>
              </a:ext>
            </a:extLst>
          </p:cNvPr>
          <p:cNvSpPr txBox="1"/>
          <p:nvPr/>
        </p:nvSpPr>
        <p:spPr>
          <a:xfrm>
            <a:off x="7225089" y="6004591"/>
            <a:ext cx="15825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2000" b="1" dirty="0"/>
              <a:t>Visió borrosa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B1E9C9E-E460-4A24-BCE0-544DC2899731}"/>
              </a:ext>
            </a:extLst>
          </p:cNvPr>
          <p:cNvSpPr txBox="1"/>
          <p:nvPr/>
        </p:nvSpPr>
        <p:spPr>
          <a:xfrm>
            <a:off x="795526" y="6004591"/>
            <a:ext cx="169065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d-ID" sz="2000" b="1" dirty="0"/>
              <a:t>Pèrdua de pes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="" xmlns:a16="http://schemas.microsoft.com/office/drawing/2014/main" id="{FC54B745-C736-4D47-84C4-35735C116299}"/>
              </a:ext>
            </a:extLst>
          </p:cNvPr>
          <p:cNvSpPr/>
          <p:nvPr/>
        </p:nvSpPr>
        <p:spPr>
          <a:xfrm>
            <a:off x="2556963" y="5829824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42" name="Diamond 41">
            <a:extLst>
              <a:ext uri="{FF2B5EF4-FFF2-40B4-BE49-F238E27FC236}">
                <a16:creationId xmlns="" xmlns:a16="http://schemas.microsoft.com/office/drawing/2014/main" id="{8061B288-4C17-4177-82FA-F40F4F587AC2}"/>
              </a:ext>
            </a:extLst>
          </p:cNvPr>
          <p:cNvSpPr/>
          <p:nvPr/>
        </p:nvSpPr>
        <p:spPr>
          <a:xfrm>
            <a:off x="6434247" y="5829824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1807F1A-DC5A-4ED7-94F7-FE184B6F02CB}"/>
              </a:ext>
            </a:extLst>
          </p:cNvPr>
          <p:cNvGrpSpPr/>
          <p:nvPr/>
        </p:nvGrpSpPr>
        <p:grpSpPr>
          <a:xfrm>
            <a:off x="5535924" y="5837734"/>
            <a:ext cx="877866" cy="371223"/>
            <a:chOff x="7126727" y="3831080"/>
            <a:chExt cx="1122036" cy="37613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09D6380D-6855-42CA-9B30-0CFABBED76AC}"/>
                </a:ext>
              </a:extLst>
            </p:cNvPr>
            <p:cNvCxnSpPr/>
            <p:nvPr/>
          </p:nvCxnSpPr>
          <p:spPr>
            <a:xfrm>
              <a:off x="7666221" y="4207212"/>
              <a:ext cx="582542" cy="0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3BD545E4-1D2E-420C-A26A-A4D0A8D1F96F}"/>
                </a:ext>
              </a:extLst>
            </p:cNvPr>
            <p:cNvCxnSpPr/>
            <p:nvPr/>
          </p:nvCxnSpPr>
          <p:spPr>
            <a:xfrm flipH="1" flipV="1">
              <a:off x="7126727" y="3831080"/>
              <a:ext cx="521145" cy="369850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B8C76E98-9F57-46AF-8499-8DF6807C35D1}"/>
              </a:ext>
            </a:extLst>
          </p:cNvPr>
          <p:cNvGrpSpPr/>
          <p:nvPr/>
        </p:nvGrpSpPr>
        <p:grpSpPr>
          <a:xfrm>
            <a:off x="3286312" y="5938876"/>
            <a:ext cx="879972" cy="270082"/>
            <a:chOff x="3893254" y="4047398"/>
            <a:chExt cx="846603" cy="15981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41CAF911-4C22-48AC-AA32-49A8F65199DA}"/>
                </a:ext>
              </a:extLst>
            </p:cNvPr>
            <p:cNvCxnSpPr/>
            <p:nvPr/>
          </p:nvCxnSpPr>
          <p:spPr>
            <a:xfrm>
              <a:off x="3893254" y="4207212"/>
              <a:ext cx="582542" cy="0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6278A6D-F6D1-4A84-BFF0-919D85BB3CCC}"/>
                </a:ext>
              </a:extLst>
            </p:cNvPr>
            <p:cNvCxnSpPr/>
            <p:nvPr/>
          </p:nvCxnSpPr>
          <p:spPr>
            <a:xfrm flipH="1">
              <a:off x="4512530" y="4047398"/>
              <a:ext cx="227327" cy="155131"/>
            </a:xfrm>
            <a:prstGeom prst="line">
              <a:avLst/>
            </a:prstGeom>
            <a:ln w="22225">
              <a:solidFill>
                <a:srgbClr val="31A8D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Diamond 72">
            <a:extLst>
              <a:ext uri="{FF2B5EF4-FFF2-40B4-BE49-F238E27FC236}">
                <a16:creationId xmlns="" xmlns:a16="http://schemas.microsoft.com/office/drawing/2014/main" id="{691CB047-F64A-4F8C-8C77-00096279CB95}"/>
              </a:ext>
            </a:extLst>
          </p:cNvPr>
          <p:cNvSpPr/>
          <p:nvPr/>
        </p:nvSpPr>
        <p:spPr>
          <a:xfrm>
            <a:off x="6434247" y="2996701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74" name="Diamond 73">
            <a:extLst>
              <a:ext uri="{FF2B5EF4-FFF2-40B4-BE49-F238E27FC236}">
                <a16:creationId xmlns="" xmlns:a16="http://schemas.microsoft.com/office/drawing/2014/main" id="{6C2FB9A3-7077-40C3-BC1B-E49A163DA7DB}"/>
              </a:ext>
            </a:extLst>
          </p:cNvPr>
          <p:cNvSpPr/>
          <p:nvPr/>
        </p:nvSpPr>
        <p:spPr>
          <a:xfrm>
            <a:off x="2556963" y="2992746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15E4F161-CEA4-4D43-9DB0-C66480D2CE41}"/>
              </a:ext>
            </a:extLst>
          </p:cNvPr>
          <p:cNvSpPr txBox="1"/>
          <p:nvPr/>
        </p:nvSpPr>
        <p:spPr>
          <a:xfrm>
            <a:off x="7225089" y="3169490"/>
            <a:ext cx="12528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2000" b="1" dirty="0"/>
              <a:t>Infeccions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8D7042E-C7E2-42B3-84A7-46E4CA74D694}"/>
              </a:ext>
            </a:extLst>
          </p:cNvPr>
          <p:cNvSpPr txBox="1"/>
          <p:nvPr/>
        </p:nvSpPr>
        <p:spPr>
          <a:xfrm>
            <a:off x="1277773" y="3169490"/>
            <a:ext cx="120840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d-ID" sz="2000" b="1" dirty="0"/>
              <a:t>Polidípsia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="" xmlns:a16="http://schemas.microsoft.com/office/drawing/2014/main" id="{D165460F-E0E2-4F8E-AB98-8C842DC4E4D9}"/>
              </a:ext>
            </a:extLst>
          </p:cNvPr>
          <p:cNvCxnSpPr>
            <a:cxnSpLocks/>
          </p:cNvCxnSpPr>
          <p:nvPr/>
        </p:nvCxnSpPr>
        <p:spPr>
          <a:xfrm>
            <a:off x="3306608" y="3356992"/>
            <a:ext cx="879972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="" xmlns:a16="http://schemas.microsoft.com/office/drawing/2014/main" id="{368B5777-0734-41A5-A6BF-902F65162A7C}"/>
              </a:ext>
            </a:extLst>
          </p:cNvPr>
          <p:cNvCxnSpPr>
            <a:cxnSpLocks/>
          </p:cNvCxnSpPr>
          <p:nvPr/>
        </p:nvCxnSpPr>
        <p:spPr>
          <a:xfrm>
            <a:off x="5535924" y="3356992"/>
            <a:ext cx="877866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Diamond 79">
            <a:extLst>
              <a:ext uri="{FF2B5EF4-FFF2-40B4-BE49-F238E27FC236}">
                <a16:creationId xmlns="" xmlns:a16="http://schemas.microsoft.com/office/drawing/2014/main" id="{0947E0CF-1E98-47A4-9CE1-8EFA0E51D397}"/>
              </a:ext>
            </a:extLst>
          </p:cNvPr>
          <p:cNvSpPr/>
          <p:nvPr/>
        </p:nvSpPr>
        <p:spPr>
          <a:xfrm>
            <a:off x="6434247" y="4890723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81" name="Diamond 80">
            <a:extLst>
              <a:ext uri="{FF2B5EF4-FFF2-40B4-BE49-F238E27FC236}">
                <a16:creationId xmlns="" xmlns:a16="http://schemas.microsoft.com/office/drawing/2014/main" id="{A8C8907E-C40D-4761-AC94-59170D0444C8}"/>
              </a:ext>
            </a:extLst>
          </p:cNvPr>
          <p:cNvSpPr/>
          <p:nvPr/>
        </p:nvSpPr>
        <p:spPr>
          <a:xfrm>
            <a:off x="2556963" y="4878858"/>
            <a:ext cx="749645" cy="749645"/>
          </a:xfrm>
          <a:prstGeom prst="diamond">
            <a:avLst/>
          </a:prstGeom>
          <a:noFill/>
          <a:ln w="22225">
            <a:solidFill>
              <a:srgbClr val="31A8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B9FBD3CC-7622-4C0D-BFC8-BC93B11DD93B}"/>
              </a:ext>
            </a:extLst>
          </p:cNvPr>
          <p:cNvSpPr txBox="1"/>
          <p:nvPr/>
        </p:nvSpPr>
        <p:spPr>
          <a:xfrm>
            <a:off x="7225089" y="5059557"/>
            <a:ext cx="133466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d-ID" sz="2000" b="1" dirty="0"/>
              <a:t>Irritabilitat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FC40F72C-568E-49E3-8236-19AA5E877D60}"/>
              </a:ext>
            </a:extLst>
          </p:cNvPr>
          <p:cNvSpPr txBox="1"/>
          <p:nvPr/>
        </p:nvSpPr>
        <p:spPr>
          <a:xfrm>
            <a:off x="1504438" y="5059557"/>
            <a:ext cx="9817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d-ID" sz="2000" b="1" dirty="0"/>
              <a:t>Astènia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11A59461-9C9C-40D1-A7DC-0222557F1CFE}"/>
              </a:ext>
            </a:extLst>
          </p:cNvPr>
          <p:cNvCxnSpPr>
            <a:cxnSpLocks/>
          </p:cNvCxnSpPr>
          <p:nvPr/>
        </p:nvCxnSpPr>
        <p:spPr>
          <a:xfrm>
            <a:off x="3306608" y="5254073"/>
            <a:ext cx="879972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7EDFB12E-48D7-4093-B165-CAA9BD936435}"/>
              </a:ext>
            </a:extLst>
          </p:cNvPr>
          <p:cNvCxnSpPr>
            <a:cxnSpLocks/>
          </p:cNvCxnSpPr>
          <p:nvPr/>
        </p:nvCxnSpPr>
        <p:spPr>
          <a:xfrm>
            <a:off x="5535924" y="5254073"/>
            <a:ext cx="877866" cy="0"/>
          </a:xfrm>
          <a:prstGeom prst="line">
            <a:avLst/>
          </a:prstGeom>
          <a:ln w="22225">
            <a:solidFill>
              <a:srgbClr val="31A8DF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8140" y="3430070"/>
            <a:ext cx="1752381" cy="195238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233">
        <p:fade/>
      </p:transition>
    </mc:Choice>
    <mc:Fallback xmlns="">
      <p:transition spd="med" advTm="74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0876102-9272-4551-8B34-F57CC3ECBEA6}"/>
              </a:ext>
            </a:extLst>
          </p:cNvPr>
          <p:cNvGrpSpPr/>
          <p:nvPr/>
        </p:nvGrpSpPr>
        <p:grpSpPr>
          <a:xfrm>
            <a:off x="2320200" y="1064930"/>
            <a:ext cx="4503605" cy="707886"/>
            <a:chOff x="372421" y="1640994"/>
            <a:chExt cx="4503605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372421" y="1640994"/>
              <a:ext cx="4503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Causes de la diabetis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>
              <a:cxnSpLocks/>
            </p:cNvCxnSpPr>
            <p:nvPr/>
          </p:nvCxnSpPr>
          <p:spPr>
            <a:xfrm>
              <a:off x="372421" y="2196985"/>
              <a:ext cx="4503605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sp>
        <p:nvSpPr>
          <p:cNvPr id="19" name="2 Marcador de contenido">
            <a:extLst>
              <a:ext uri="{FF2B5EF4-FFF2-40B4-BE49-F238E27FC236}">
                <a16:creationId xmlns="" xmlns:a16="http://schemas.microsoft.com/office/drawing/2014/main" id="{CF36EE21-7FE3-4793-814B-D5C73202F587}"/>
              </a:ext>
            </a:extLst>
          </p:cNvPr>
          <p:cNvSpPr txBox="1">
            <a:spLocks/>
          </p:cNvSpPr>
          <p:nvPr/>
        </p:nvSpPr>
        <p:spPr>
          <a:xfrm>
            <a:off x="576000" y="1918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En la majoria dels casos, </a:t>
            </a:r>
            <a:r>
              <a:rPr lang="ca-ES" sz="2000" b="1" dirty="0">
                <a:solidFill>
                  <a:srgbClr val="31A8DF"/>
                </a:solidFill>
              </a:rPr>
              <a:t>no es coneixen </a:t>
            </a:r>
            <a:r>
              <a:rPr lang="ca-ES" sz="2000" dirty="0"/>
              <a:t>les causes específiques de la diabetis.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Hi ha </a:t>
            </a:r>
            <a:r>
              <a:rPr lang="ca-ES" sz="2000" b="1" dirty="0">
                <a:solidFill>
                  <a:srgbClr val="31A8DF"/>
                </a:solidFill>
              </a:rPr>
              <a:t>factors de risc no modificables </a:t>
            </a:r>
            <a:r>
              <a:rPr lang="ca-ES" sz="2000" dirty="0"/>
              <a:t>com l'edat (a més edat, més risc), les alteracions prèvies d'hiperglucèmia, els antecedents familiars de diabetis, els trastorns de tolerància a la glucosa, etc.,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Altres són </a:t>
            </a:r>
            <a:r>
              <a:rPr lang="ca-ES" sz="2000" b="1" dirty="0">
                <a:solidFill>
                  <a:srgbClr val="31A8DF"/>
                </a:solidFill>
              </a:rPr>
              <a:t>modificables</a:t>
            </a:r>
            <a:r>
              <a:rPr lang="ca-ES" sz="2000" dirty="0"/>
              <a:t>, com l'obesitat, el tabaquisme, la vida sedentària, la hipertensió arterial o l'alimentació.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algn="just"/>
            <a:r>
              <a:rPr lang="ca-ES" sz="2000" dirty="0"/>
              <a:t>La pràctica d'</a:t>
            </a:r>
            <a:r>
              <a:rPr lang="ca-ES" sz="2000" b="1" dirty="0">
                <a:solidFill>
                  <a:srgbClr val="31A8DF"/>
                </a:solidFill>
              </a:rPr>
              <a:t>exercici físic </a:t>
            </a:r>
            <a:r>
              <a:rPr lang="ca-ES" sz="2000" dirty="0"/>
              <a:t>i una </a:t>
            </a:r>
            <a:r>
              <a:rPr lang="ca-ES" sz="2000" b="1" dirty="0">
                <a:solidFill>
                  <a:srgbClr val="31A8DF"/>
                </a:solidFill>
              </a:rPr>
              <a:t>dieta saludable </a:t>
            </a:r>
          </a:p>
          <a:p>
            <a:pPr algn="just"/>
            <a:r>
              <a:rPr lang="ca-ES" sz="2000" dirty="0"/>
              <a:t>són essencials tant per prevenir la malaltia com per </a:t>
            </a:r>
          </a:p>
          <a:p>
            <a:pPr algn="just"/>
            <a:r>
              <a:rPr lang="ca-ES" sz="2000" dirty="0"/>
              <a:t>controlar-la un cop diagnosticada.</a:t>
            </a:r>
          </a:p>
          <a:p>
            <a:pPr algn="just"/>
            <a:endParaRPr lang="ca-ES" sz="2000" dirty="0"/>
          </a:p>
        </p:txBody>
      </p:sp>
      <p:pic>
        <p:nvPicPr>
          <p:cNvPr id="4100" name="Picture 4" descr="The Link Between Diet and Cancer Risk - Premier Diagnostic Imaging">
            <a:extLst>
              <a:ext uri="{FF2B5EF4-FFF2-40B4-BE49-F238E27FC236}">
                <a16:creationId xmlns="" xmlns:a16="http://schemas.microsoft.com/office/drawing/2014/main" id="{6D4EEAD3-17C2-4A33-ABC1-0F921F68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27" y="4803226"/>
            <a:ext cx="1372354" cy="13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ody Exercise Icons - Download Free Vector Icons | Noun Project">
            <a:extLst>
              <a:ext uri="{FF2B5EF4-FFF2-40B4-BE49-F238E27FC236}">
                <a16:creationId xmlns="" xmlns:a16="http://schemas.microsoft.com/office/drawing/2014/main" id="{411EC415-9D06-4640-8B5C-7AD1FF52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080982"/>
            <a:ext cx="1372354" cy="137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07">
        <p:fade/>
      </p:transition>
    </mc:Choice>
    <mc:Fallback xmlns="">
      <p:transition spd="med" advTm="331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0876102-9272-4551-8B34-F57CC3ECBEA6}"/>
              </a:ext>
            </a:extLst>
          </p:cNvPr>
          <p:cNvGrpSpPr/>
          <p:nvPr/>
        </p:nvGrpSpPr>
        <p:grpSpPr>
          <a:xfrm>
            <a:off x="1383986" y="1064930"/>
            <a:ext cx="6376041" cy="707886"/>
            <a:chOff x="-563793" y="1640994"/>
            <a:chExt cx="6376041" cy="707886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A46FF95-9B27-4F55-987D-765B426FDC38}"/>
                </a:ext>
              </a:extLst>
            </p:cNvPr>
            <p:cNvSpPr txBox="1"/>
            <p:nvPr/>
          </p:nvSpPr>
          <p:spPr>
            <a:xfrm>
              <a:off x="-563793" y="1640994"/>
              <a:ext cx="63760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a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Complicacions més habituals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94523FB-A765-450B-B965-999290BE3954}"/>
                </a:ext>
              </a:extLst>
            </p:cNvPr>
            <p:cNvCxnSpPr>
              <a:cxnSpLocks/>
            </p:cNvCxnSpPr>
            <p:nvPr/>
          </p:nvCxnSpPr>
          <p:spPr>
            <a:xfrm>
              <a:off x="-563793" y="2196985"/>
              <a:ext cx="6376041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AAEA7420-93AB-4960-94DB-E44BB6FDFF66}"/>
              </a:ext>
            </a:extLst>
          </p:cNvPr>
          <p:cNvSpPr/>
          <p:nvPr/>
        </p:nvSpPr>
        <p:spPr>
          <a:xfrm>
            <a:off x="4319877" y="3374164"/>
            <a:ext cx="934388" cy="934388"/>
          </a:xfrm>
          <a:prstGeom prst="ellipse">
            <a:avLst/>
          </a:prstGeom>
          <a:noFill/>
          <a:ln w="25400">
            <a:solidFill>
              <a:srgbClr val="31A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111AC84-1816-4FD2-856D-6CF57BDA6662}"/>
              </a:ext>
            </a:extLst>
          </p:cNvPr>
          <p:cNvCxnSpPr/>
          <p:nvPr/>
        </p:nvCxnSpPr>
        <p:spPr>
          <a:xfrm>
            <a:off x="3604026" y="3189996"/>
            <a:ext cx="820720" cy="377150"/>
          </a:xfrm>
          <a:prstGeom prst="line">
            <a:avLst/>
          </a:prstGeom>
          <a:ln w="25400">
            <a:solidFill>
              <a:srgbClr val="31A8DF"/>
            </a:solidFill>
            <a:prstDash val="sys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B847B7F-EC9B-41F7-A786-38C9466AB8C8}"/>
              </a:ext>
            </a:extLst>
          </p:cNvPr>
          <p:cNvSpPr txBox="1"/>
          <p:nvPr/>
        </p:nvSpPr>
        <p:spPr>
          <a:xfrm>
            <a:off x="575999" y="2014969"/>
            <a:ext cx="237048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1600" dirty="0"/>
              <a:t>Entre les complicacions cròniques, la diabetis comporta un gran risc de desenvolupar </a:t>
            </a:r>
            <a:r>
              <a:rPr lang="id-ID" sz="1600" b="1" dirty="0">
                <a:solidFill>
                  <a:srgbClr val="31A8DF"/>
                </a:solidFill>
              </a:rPr>
              <a:t>malalties cardiovasculars</a:t>
            </a:r>
            <a:r>
              <a:rPr lang="id-ID" sz="1600" dirty="0"/>
              <a:t>, de les que, de fet, moren més del 50% dels espanyols que la pateixen</a:t>
            </a:r>
            <a:r>
              <a:rPr lang="es-ES" sz="1600" dirty="0"/>
              <a:t>.</a:t>
            </a:r>
            <a:endParaRPr lang="id-ID" sz="1600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2D185FEE-D4E4-4ED2-B9A8-B04CCA519AAC}"/>
              </a:ext>
            </a:extLst>
          </p:cNvPr>
          <p:cNvSpPr/>
          <p:nvPr/>
        </p:nvSpPr>
        <p:spPr>
          <a:xfrm>
            <a:off x="5838303" y="4188273"/>
            <a:ext cx="563922" cy="563921"/>
          </a:xfrm>
          <a:prstGeom prst="ellipse">
            <a:avLst/>
          </a:prstGeom>
          <a:noFill/>
          <a:ln w="25400">
            <a:solidFill>
              <a:srgbClr val="31A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936AE3CA-8BF2-4D22-93C1-CFA3CC111AA6}"/>
              </a:ext>
            </a:extLst>
          </p:cNvPr>
          <p:cNvSpPr/>
          <p:nvPr/>
        </p:nvSpPr>
        <p:spPr>
          <a:xfrm>
            <a:off x="3014512" y="2780933"/>
            <a:ext cx="573370" cy="573370"/>
          </a:xfrm>
          <a:prstGeom prst="ellipse">
            <a:avLst/>
          </a:prstGeom>
          <a:noFill/>
          <a:ln w="25400">
            <a:solidFill>
              <a:srgbClr val="31A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8B5C675-7971-4FAD-91CA-CC5231FC4AB6}"/>
              </a:ext>
            </a:extLst>
          </p:cNvPr>
          <p:cNvCxnSpPr/>
          <p:nvPr/>
        </p:nvCxnSpPr>
        <p:spPr>
          <a:xfrm>
            <a:off x="5245451" y="4017722"/>
            <a:ext cx="566329" cy="290830"/>
          </a:xfrm>
          <a:prstGeom prst="line">
            <a:avLst/>
          </a:prstGeom>
          <a:ln w="25400">
            <a:solidFill>
              <a:srgbClr val="31A8DF"/>
            </a:solidFill>
            <a:prstDash val="sys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AA41AAFC-E9FB-4F34-861D-1193368A7163}"/>
              </a:ext>
            </a:extLst>
          </p:cNvPr>
          <p:cNvSpPr/>
          <p:nvPr/>
        </p:nvSpPr>
        <p:spPr>
          <a:xfrm>
            <a:off x="3050099" y="4343286"/>
            <a:ext cx="699347" cy="699347"/>
          </a:xfrm>
          <a:prstGeom prst="ellipse">
            <a:avLst/>
          </a:prstGeom>
          <a:noFill/>
          <a:ln w="25400">
            <a:solidFill>
              <a:srgbClr val="31A8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1FA17DAB-43F1-45B5-BC3E-9EF50F14FADA}"/>
              </a:ext>
            </a:extLst>
          </p:cNvPr>
          <p:cNvCxnSpPr/>
          <p:nvPr/>
        </p:nvCxnSpPr>
        <p:spPr>
          <a:xfrm flipH="1">
            <a:off x="3738227" y="4100516"/>
            <a:ext cx="621699" cy="392205"/>
          </a:xfrm>
          <a:prstGeom prst="line">
            <a:avLst/>
          </a:prstGeom>
          <a:ln w="25400">
            <a:solidFill>
              <a:srgbClr val="31A8DF"/>
            </a:solidFill>
            <a:prstDash val="sys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F2420536-2E08-4AF3-8BE8-88B382558CBF}"/>
              </a:ext>
            </a:extLst>
          </p:cNvPr>
          <p:cNvSpPr txBox="1"/>
          <p:nvPr/>
        </p:nvSpPr>
        <p:spPr>
          <a:xfrm>
            <a:off x="575999" y="4421430"/>
            <a:ext cx="2370487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1600" dirty="0"/>
              <a:t>A més, la diabetis és la primera causa de </a:t>
            </a:r>
            <a:r>
              <a:rPr lang="id-ID" sz="1600" b="1" dirty="0">
                <a:solidFill>
                  <a:srgbClr val="31A8DF"/>
                </a:solidFill>
              </a:rPr>
              <a:t>ceguesa</a:t>
            </a:r>
            <a:r>
              <a:rPr lang="id-ID" sz="1600" dirty="0"/>
              <a:t>, </a:t>
            </a:r>
            <a:r>
              <a:rPr lang="id-ID" sz="1600" b="1" dirty="0">
                <a:solidFill>
                  <a:srgbClr val="31A8DF"/>
                </a:solidFill>
              </a:rPr>
              <a:t>malaltia renal terminal</a:t>
            </a:r>
            <a:r>
              <a:rPr lang="id-ID" sz="1600" dirty="0"/>
              <a:t> i </a:t>
            </a:r>
            <a:r>
              <a:rPr lang="id-ID" sz="1600" b="1" dirty="0">
                <a:solidFill>
                  <a:srgbClr val="31A8DF"/>
                </a:solidFill>
              </a:rPr>
              <a:t>amputacions no traumàtiques</a:t>
            </a:r>
            <a:r>
              <a:rPr lang="id-ID" sz="1600" dirty="0"/>
              <a:t> de membres inferiors al nostre país</a:t>
            </a:r>
            <a:r>
              <a:rPr lang="es-ES" sz="1600" dirty="0"/>
              <a:t>.</a:t>
            </a:r>
            <a:endParaRPr lang="id-ID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AE7D0C7-694E-4FBF-85E6-FA3A123875CA}"/>
              </a:ext>
            </a:extLst>
          </p:cNvPr>
          <p:cNvSpPr txBox="1"/>
          <p:nvPr/>
        </p:nvSpPr>
        <p:spPr>
          <a:xfrm>
            <a:off x="6321212" y="3092337"/>
            <a:ext cx="2370487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d-ID" sz="1600" dirty="0"/>
              <a:t>Les complicacions agudes més freqüents són les </a:t>
            </a:r>
            <a:r>
              <a:rPr lang="id-ID" sz="1600" b="1" dirty="0">
                <a:solidFill>
                  <a:srgbClr val="31A8DF"/>
                </a:solidFill>
              </a:rPr>
              <a:t>hipoglucèmies</a:t>
            </a:r>
            <a:r>
              <a:rPr lang="id-ID" sz="1600" dirty="0"/>
              <a:t>, disminucions dels nivells de glucosa que es produeixen per un desajust entre la quantitat d'aquesta que entra a la sang i l'efecte de la medicació destinada a reduir-la.</a:t>
            </a:r>
          </a:p>
        </p:txBody>
      </p:sp>
      <p:pic>
        <p:nvPicPr>
          <p:cNvPr id="5122" name="Picture 2" descr="Heart Attack Icon of Line style - Available in SVG, PNG, EPS, AI &amp; Icon  fonts">
            <a:extLst>
              <a:ext uri="{FF2B5EF4-FFF2-40B4-BE49-F238E27FC236}">
                <a16:creationId xmlns="" xmlns:a16="http://schemas.microsoft.com/office/drawing/2014/main" id="{078EDB72-849E-406B-9452-3E7BB763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035" y="2851960"/>
            <a:ext cx="430491" cy="43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mputee Icons - Download Free Vector Icons | Noun Project">
            <a:extLst>
              <a:ext uri="{FF2B5EF4-FFF2-40B4-BE49-F238E27FC236}">
                <a16:creationId xmlns="" xmlns:a16="http://schemas.microsoft.com/office/drawing/2014/main" id="{D262813E-3ECD-42E8-8CEA-14E578B9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575" y="4444687"/>
            <a:ext cx="389820" cy="38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lind Icons - Download Free Vector Icons | Noun Project">
            <a:extLst>
              <a:ext uri="{FF2B5EF4-FFF2-40B4-BE49-F238E27FC236}">
                <a16:creationId xmlns="" xmlns:a16="http://schemas.microsoft.com/office/drawing/2014/main" id="{B8246880-3AAD-47AE-A226-083190D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37" y="4451934"/>
            <a:ext cx="211277" cy="2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idney Organ Health Medical Health Renal Kidneys Svg Png Icon Free Download  (#492268) - OnlineWebFonts.COM">
            <a:extLst>
              <a:ext uri="{FF2B5EF4-FFF2-40B4-BE49-F238E27FC236}">
                <a16:creationId xmlns="" xmlns:a16="http://schemas.microsoft.com/office/drawing/2014/main" id="{2D97FB0C-7D83-4636-8ED6-A6AF1FB84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871" y="4699631"/>
            <a:ext cx="274743" cy="2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6BD0233-5224-43CD-AD24-2EB20EE7C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153" y1="53165" x2="48305" y2="641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772" y="4240773"/>
            <a:ext cx="456983" cy="45891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9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786">
        <p:fade/>
      </p:transition>
    </mc:Choice>
    <mc:Fallback xmlns="">
      <p:transition spd="med" advTm="75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8049AFB-D0CF-4DD2-B8B2-7E4550825D13}"/>
              </a:ext>
            </a:extLst>
          </p:cNvPr>
          <p:cNvGrpSpPr/>
          <p:nvPr/>
        </p:nvGrpSpPr>
        <p:grpSpPr>
          <a:xfrm>
            <a:off x="467566" y="1064930"/>
            <a:ext cx="8208890" cy="1323439"/>
            <a:chOff x="467566" y="1064930"/>
            <a:chExt cx="8208890" cy="1323439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E0876102-9272-4551-8B34-F57CC3ECBEA6}"/>
                </a:ext>
              </a:extLst>
            </p:cNvPr>
            <p:cNvGrpSpPr/>
            <p:nvPr/>
          </p:nvGrpSpPr>
          <p:grpSpPr>
            <a:xfrm>
              <a:off x="467566" y="1064930"/>
              <a:ext cx="8208890" cy="1323439"/>
              <a:chOff x="-1480213" y="1640994"/>
              <a:chExt cx="8208890" cy="1323439"/>
            </a:xfrm>
          </p:grpSpPr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FA46FF95-9B27-4F55-987D-765B426FDC38}"/>
                  </a:ext>
                </a:extLst>
              </p:cNvPr>
              <p:cNvSpPr txBox="1"/>
              <p:nvPr/>
            </p:nvSpPr>
            <p:spPr>
              <a:xfrm>
                <a:off x="-1480213" y="1640994"/>
                <a:ext cx="820889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a-E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Factors de risc de desenvolupar diabetis tipus 2. Variables de </a:t>
                </a:r>
                <a:r>
                  <a:rPr kumimoji="0" lang="ca-ES" sz="4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Findrisk</a:t>
                </a:r>
                <a:r>
                  <a:rPr kumimoji="0" lang="ca-E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A383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="" xmlns:a16="http://schemas.microsoft.com/office/drawing/2014/main" id="{494523FB-A765-450B-B965-999290BE3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79104" y="2196985"/>
                <a:ext cx="6806672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E524747-5BC0-4A58-B4A4-7FAA45404BE5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0" y="2236232"/>
              <a:ext cx="792045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F6978DE3-80D4-452A-A69B-BD75FE9BF7CF}"/>
              </a:ext>
            </a:extLst>
          </p:cNvPr>
          <p:cNvGrpSpPr/>
          <p:nvPr/>
        </p:nvGrpSpPr>
        <p:grpSpPr>
          <a:xfrm>
            <a:off x="4619894" y="2869555"/>
            <a:ext cx="3571875" cy="3453338"/>
            <a:chOff x="4619894" y="2869555"/>
            <a:chExt cx="3571875" cy="3453338"/>
          </a:xfrm>
        </p:grpSpPr>
        <p:grpSp>
          <p:nvGrpSpPr>
            <p:cNvPr id="345" name="Group 344">
              <a:extLst>
                <a:ext uri="{FF2B5EF4-FFF2-40B4-BE49-F238E27FC236}">
                  <a16:creationId xmlns="" xmlns:a16="http://schemas.microsoft.com/office/drawing/2014/main" id="{B520481D-E991-4981-B924-A443605F90CC}"/>
                </a:ext>
              </a:extLst>
            </p:cNvPr>
            <p:cNvGrpSpPr/>
            <p:nvPr/>
          </p:nvGrpSpPr>
          <p:grpSpPr>
            <a:xfrm flipV="1">
              <a:off x="5112813" y="5804121"/>
              <a:ext cx="1169988" cy="512763"/>
              <a:chOff x="4830763" y="1285875"/>
              <a:chExt cx="1169988" cy="512763"/>
            </a:xfrm>
            <a:solidFill>
              <a:schemeClr val="tx2"/>
            </a:solidFill>
          </p:grpSpPr>
          <p:sp>
            <p:nvSpPr>
              <p:cNvPr id="346" name="Freeform 238">
                <a:extLst>
                  <a:ext uri="{FF2B5EF4-FFF2-40B4-BE49-F238E27FC236}">
                    <a16:creationId xmlns="" xmlns:a16="http://schemas.microsoft.com/office/drawing/2014/main" id="{66F65C82-6C79-40CE-8C6A-5F613547A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1749425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4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7" name="Freeform 239">
                <a:extLst>
                  <a:ext uri="{FF2B5EF4-FFF2-40B4-BE49-F238E27FC236}">
                    <a16:creationId xmlns="" xmlns:a16="http://schemas.microsoft.com/office/drawing/2014/main" id="{9D407F21-1A82-44FF-8CEB-10FF74526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1697038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6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6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8" name="Freeform 240">
                <a:extLst>
                  <a:ext uri="{FF2B5EF4-FFF2-40B4-BE49-F238E27FC236}">
                    <a16:creationId xmlns="" xmlns:a16="http://schemas.microsoft.com/office/drawing/2014/main" id="{8DE8F398-9857-4409-873A-81B1B8C9C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1646238"/>
                <a:ext cx="55563" cy="50800"/>
              </a:xfrm>
              <a:custGeom>
                <a:avLst/>
                <a:gdLst>
                  <a:gd name="T0" fmla="*/ 35 w 35"/>
                  <a:gd name="T1" fmla="*/ 11 h 32"/>
                  <a:gd name="T2" fmla="*/ 26 w 35"/>
                  <a:gd name="T3" fmla="*/ 0 h 32"/>
                  <a:gd name="T4" fmla="*/ 0 w 35"/>
                  <a:gd name="T5" fmla="*/ 20 h 32"/>
                  <a:gd name="T6" fmla="*/ 9 w 35"/>
                  <a:gd name="T7" fmla="*/ 32 h 32"/>
                  <a:gd name="T8" fmla="*/ 35 w 35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35" y="11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9" y="32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9" name="Freeform 241">
                <a:extLst>
                  <a:ext uri="{FF2B5EF4-FFF2-40B4-BE49-F238E27FC236}">
                    <a16:creationId xmlns="" xmlns:a16="http://schemas.microsoft.com/office/drawing/2014/main" id="{AB42D060-4600-4CCC-B4D2-B4E02CAF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6975" y="1600200"/>
                <a:ext cx="55563" cy="49213"/>
              </a:xfrm>
              <a:custGeom>
                <a:avLst/>
                <a:gdLst>
                  <a:gd name="T0" fmla="*/ 35 w 35"/>
                  <a:gd name="T1" fmla="*/ 11 h 31"/>
                  <a:gd name="T2" fmla="*/ 28 w 35"/>
                  <a:gd name="T3" fmla="*/ 0 h 31"/>
                  <a:gd name="T4" fmla="*/ 0 w 35"/>
                  <a:gd name="T5" fmla="*/ 20 h 31"/>
                  <a:gd name="T6" fmla="*/ 9 w 35"/>
                  <a:gd name="T7" fmla="*/ 31 h 31"/>
                  <a:gd name="T8" fmla="*/ 35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35" y="11"/>
                    </a:moveTo>
                    <a:lnTo>
                      <a:pt x="28" y="0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0" name="Freeform 242">
                <a:extLst>
                  <a:ext uri="{FF2B5EF4-FFF2-40B4-BE49-F238E27FC236}">
                    <a16:creationId xmlns="" xmlns:a16="http://schemas.microsoft.com/office/drawing/2014/main" id="{70001B91-48A5-4440-AF7E-6D3AE6D3D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1558925"/>
                <a:ext cx="57150" cy="42863"/>
              </a:xfrm>
              <a:custGeom>
                <a:avLst/>
                <a:gdLst>
                  <a:gd name="T0" fmla="*/ 19 w 19"/>
                  <a:gd name="T1" fmla="*/ 6 h 15"/>
                  <a:gd name="T2" fmla="*/ 15 w 19"/>
                  <a:gd name="T3" fmla="*/ 0 h 15"/>
                  <a:gd name="T4" fmla="*/ 8 w 19"/>
                  <a:gd name="T5" fmla="*/ 4 h 15"/>
                  <a:gd name="T6" fmla="*/ 2 w 19"/>
                  <a:gd name="T7" fmla="*/ 8 h 15"/>
                  <a:gd name="T8" fmla="*/ 0 w 19"/>
                  <a:gd name="T9" fmla="*/ 9 h 15"/>
                  <a:gd name="T10" fmla="*/ 4 w 19"/>
                  <a:gd name="T11" fmla="*/ 15 h 15"/>
                  <a:gd name="T12" fmla="*/ 6 w 19"/>
                  <a:gd name="T13" fmla="*/ 14 h 15"/>
                  <a:gd name="T14" fmla="*/ 11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1" y="2"/>
                      <a:pt x="8" y="4"/>
                    </a:cubicBezTo>
                    <a:cubicBezTo>
                      <a:pt x="6" y="6"/>
                      <a:pt x="4" y="7"/>
                      <a:pt x="2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6" y="14"/>
                    </a:cubicBezTo>
                    <a:cubicBezTo>
                      <a:pt x="8" y="13"/>
                      <a:pt x="10" y="12"/>
                      <a:pt x="11" y="10"/>
                    </a:cubicBezTo>
                    <a:cubicBezTo>
                      <a:pt x="15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1" name="Freeform 243">
                <a:extLst>
                  <a:ext uri="{FF2B5EF4-FFF2-40B4-BE49-F238E27FC236}">
                    <a16:creationId xmlns="" xmlns:a16="http://schemas.microsoft.com/office/drawing/2014/main" id="{AB7D5A0D-9F8E-4390-8C70-63061DF75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563" y="15176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0 w 19"/>
                  <a:gd name="T7" fmla="*/ 9 h 15"/>
                  <a:gd name="T8" fmla="*/ 4 w 19"/>
                  <a:gd name="T9" fmla="*/ 15 h 15"/>
                  <a:gd name="T10" fmla="*/ 12 w 19"/>
                  <a:gd name="T11" fmla="*/ 10 h 15"/>
                  <a:gd name="T12" fmla="*/ 19 w 19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8" y="12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2" name="Freeform 244">
                <a:extLst>
                  <a:ext uri="{FF2B5EF4-FFF2-40B4-BE49-F238E27FC236}">
                    <a16:creationId xmlns="" xmlns:a16="http://schemas.microsoft.com/office/drawing/2014/main" id="{F0BEFA06-C35B-47B1-975E-56EA327D2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5" y="14795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3 w 19"/>
                  <a:gd name="T7" fmla="*/ 7 h 15"/>
                  <a:gd name="T8" fmla="*/ 0 w 19"/>
                  <a:gd name="T9" fmla="*/ 8 h 15"/>
                  <a:gd name="T10" fmla="*/ 4 w 19"/>
                  <a:gd name="T11" fmla="*/ 15 h 15"/>
                  <a:gd name="T12" fmla="*/ 6 w 19"/>
                  <a:gd name="T13" fmla="*/ 13 h 15"/>
                  <a:gd name="T14" fmla="*/ 12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6" y="5"/>
                      <a:pt x="4" y="6"/>
                      <a:pt x="3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8" y="12"/>
                      <a:pt x="10" y="11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3" name="Freeform 245">
                <a:extLst>
                  <a:ext uri="{FF2B5EF4-FFF2-40B4-BE49-F238E27FC236}">
                    <a16:creationId xmlns="" xmlns:a16="http://schemas.microsoft.com/office/drawing/2014/main" id="{35AEE98A-5FF5-40D9-AE24-212BD6572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675" y="1444625"/>
                <a:ext cx="55563" cy="41275"/>
              </a:xfrm>
              <a:custGeom>
                <a:avLst/>
                <a:gdLst>
                  <a:gd name="T0" fmla="*/ 19 w 19"/>
                  <a:gd name="T1" fmla="*/ 7 h 14"/>
                  <a:gd name="T2" fmla="*/ 16 w 19"/>
                  <a:gd name="T3" fmla="*/ 0 h 14"/>
                  <a:gd name="T4" fmla="*/ 8 w 19"/>
                  <a:gd name="T5" fmla="*/ 4 h 14"/>
                  <a:gd name="T6" fmla="*/ 0 w 19"/>
                  <a:gd name="T7" fmla="*/ 8 h 14"/>
                  <a:gd name="T8" fmla="*/ 3 w 19"/>
                  <a:gd name="T9" fmla="*/ 14 h 14"/>
                  <a:gd name="T10" fmla="*/ 11 w 19"/>
                  <a:gd name="T11" fmla="*/ 10 h 14"/>
                  <a:gd name="T12" fmla="*/ 19 w 19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8"/>
                      <a:pt x="0" y="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7" y="12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4" name="Freeform 246">
                <a:extLst>
                  <a:ext uri="{FF2B5EF4-FFF2-40B4-BE49-F238E27FC236}">
                    <a16:creationId xmlns="" xmlns:a16="http://schemas.microsoft.com/office/drawing/2014/main" id="{CF2CB420-1530-48DC-9D11-E0E831347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525" y="1414463"/>
                <a:ext cx="55563" cy="38100"/>
              </a:xfrm>
              <a:custGeom>
                <a:avLst/>
                <a:gdLst>
                  <a:gd name="T0" fmla="*/ 19 w 19"/>
                  <a:gd name="T1" fmla="*/ 6 h 13"/>
                  <a:gd name="T2" fmla="*/ 17 w 19"/>
                  <a:gd name="T3" fmla="*/ 0 h 13"/>
                  <a:gd name="T4" fmla="*/ 14 w 19"/>
                  <a:gd name="T5" fmla="*/ 1 h 13"/>
                  <a:gd name="T6" fmla="*/ 8 w 19"/>
                  <a:gd name="T7" fmla="*/ 3 h 13"/>
                  <a:gd name="T8" fmla="*/ 0 w 19"/>
                  <a:gd name="T9" fmla="*/ 7 h 13"/>
                  <a:gd name="T10" fmla="*/ 3 w 19"/>
                  <a:gd name="T11" fmla="*/ 13 h 13"/>
                  <a:gd name="T12" fmla="*/ 11 w 19"/>
                  <a:gd name="T13" fmla="*/ 9 h 13"/>
                  <a:gd name="T14" fmla="*/ 17 w 19"/>
                  <a:gd name="T15" fmla="*/ 7 h 13"/>
                  <a:gd name="T16" fmla="*/ 19 w 19"/>
                  <a:gd name="T1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2" y="1"/>
                      <a:pt x="10" y="2"/>
                      <a:pt x="8" y="3"/>
                    </a:cubicBezTo>
                    <a:cubicBezTo>
                      <a:pt x="4" y="5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7" y="11"/>
                      <a:pt x="11" y="9"/>
                    </a:cubicBezTo>
                    <a:cubicBezTo>
                      <a:pt x="13" y="9"/>
                      <a:pt x="15" y="8"/>
                      <a:pt x="17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5" name="Freeform 247">
                <a:extLst>
                  <a:ext uri="{FF2B5EF4-FFF2-40B4-BE49-F238E27FC236}">
                    <a16:creationId xmlns="" xmlns:a16="http://schemas.microsoft.com/office/drawing/2014/main" id="{724147C8-0C74-4EF8-ACDC-62C6D909B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0" y="1385888"/>
                <a:ext cx="57150" cy="38100"/>
              </a:xfrm>
              <a:custGeom>
                <a:avLst/>
                <a:gdLst>
                  <a:gd name="T0" fmla="*/ 19 w 19"/>
                  <a:gd name="T1" fmla="*/ 7 h 13"/>
                  <a:gd name="T2" fmla="*/ 16 w 19"/>
                  <a:gd name="T3" fmla="*/ 0 h 13"/>
                  <a:gd name="T4" fmla="*/ 8 w 19"/>
                  <a:gd name="T5" fmla="*/ 3 h 13"/>
                  <a:gd name="T6" fmla="*/ 0 w 19"/>
                  <a:gd name="T7" fmla="*/ 6 h 13"/>
                  <a:gd name="T8" fmla="*/ 2 w 19"/>
                  <a:gd name="T9" fmla="*/ 13 h 13"/>
                  <a:gd name="T10" fmla="*/ 11 w 19"/>
                  <a:gd name="T11" fmla="*/ 10 h 13"/>
                  <a:gd name="T12" fmla="*/ 19 w 19"/>
                  <a:gd name="T1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1"/>
                      <a:pt x="8" y="3"/>
                    </a:cubicBezTo>
                    <a:cubicBezTo>
                      <a:pt x="4" y="5"/>
                      <a:pt x="0" y="6"/>
                      <a:pt x="0" y="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6" y="11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6" name="Freeform 248">
                <a:extLst>
                  <a:ext uri="{FF2B5EF4-FFF2-40B4-BE49-F238E27FC236}">
                    <a16:creationId xmlns="" xmlns:a16="http://schemas.microsoft.com/office/drawing/2014/main" id="{56A1205E-A0E0-4578-8040-9308403DC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1362075"/>
                <a:ext cx="55563" cy="34925"/>
              </a:xfrm>
              <a:custGeom>
                <a:avLst/>
                <a:gdLst>
                  <a:gd name="T0" fmla="*/ 19 w 19"/>
                  <a:gd name="T1" fmla="*/ 6 h 12"/>
                  <a:gd name="T2" fmla="*/ 17 w 19"/>
                  <a:gd name="T3" fmla="*/ 0 h 12"/>
                  <a:gd name="T4" fmla="*/ 14 w 19"/>
                  <a:gd name="T5" fmla="*/ 0 h 12"/>
                  <a:gd name="T6" fmla="*/ 8 w 19"/>
                  <a:gd name="T7" fmla="*/ 2 h 12"/>
                  <a:gd name="T8" fmla="*/ 0 w 19"/>
                  <a:gd name="T9" fmla="*/ 5 h 12"/>
                  <a:gd name="T10" fmla="*/ 2 w 19"/>
                  <a:gd name="T11" fmla="*/ 12 h 12"/>
                  <a:gd name="T12" fmla="*/ 10 w 19"/>
                  <a:gd name="T13" fmla="*/ 9 h 12"/>
                  <a:gd name="T14" fmla="*/ 16 w 19"/>
                  <a:gd name="T15" fmla="*/ 7 h 12"/>
                  <a:gd name="T16" fmla="*/ 19 w 19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2" y="1"/>
                      <a:pt x="10" y="2"/>
                      <a:pt x="8" y="2"/>
                    </a:cubicBezTo>
                    <a:cubicBezTo>
                      <a:pt x="4" y="4"/>
                      <a:pt x="0" y="5"/>
                      <a:pt x="0" y="5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6" y="10"/>
                      <a:pt x="10" y="9"/>
                    </a:cubicBezTo>
                    <a:cubicBezTo>
                      <a:pt x="12" y="8"/>
                      <a:pt x="15" y="8"/>
                      <a:pt x="16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7" name="Freeform 249">
                <a:extLst>
                  <a:ext uri="{FF2B5EF4-FFF2-40B4-BE49-F238E27FC236}">
                    <a16:creationId xmlns="" xmlns:a16="http://schemas.microsoft.com/office/drawing/2014/main" id="{BB4842A3-393C-4672-9A73-9B47A574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188" y="1338263"/>
                <a:ext cx="55563" cy="34925"/>
              </a:xfrm>
              <a:custGeom>
                <a:avLst/>
                <a:gdLst>
                  <a:gd name="T0" fmla="*/ 35 w 35"/>
                  <a:gd name="T1" fmla="*/ 13 h 22"/>
                  <a:gd name="T2" fmla="*/ 31 w 35"/>
                  <a:gd name="T3" fmla="*/ 0 h 22"/>
                  <a:gd name="T4" fmla="*/ 0 w 35"/>
                  <a:gd name="T5" fmla="*/ 9 h 22"/>
                  <a:gd name="T6" fmla="*/ 3 w 35"/>
                  <a:gd name="T7" fmla="*/ 22 h 22"/>
                  <a:gd name="T8" fmla="*/ 35 w 35"/>
                  <a:gd name="T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2">
                    <a:moveTo>
                      <a:pt x="35" y="13"/>
                    </a:moveTo>
                    <a:lnTo>
                      <a:pt x="31" y="0"/>
                    </a:lnTo>
                    <a:lnTo>
                      <a:pt x="0" y="9"/>
                    </a:lnTo>
                    <a:lnTo>
                      <a:pt x="3" y="22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8" name="Freeform 250">
                <a:extLst>
                  <a:ext uri="{FF2B5EF4-FFF2-40B4-BE49-F238E27FC236}">
                    <a16:creationId xmlns="" xmlns:a16="http://schemas.microsoft.com/office/drawing/2014/main" id="{6E279D67-E183-4A93-864F-4E09F9668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8" y="1320800"/>
                <a:ext cx="55563" cy="31750"/>
              </a:xfrm>
              <a:custGeom>
                <a:avLst/>
                <a:gdLst>
                  <a:gd name="T0" fmla="*/ 35 w 35"/>
                  <a:gd name="T1" fmla="*/ 13 h 20"/>
                  <a:gd name="T2" fmla="*/ 31 w 35"/>
                  <a:gd name="T3" fmla="*/ 0 h 20"/>
                  <a:gd name="T4" fmla="*/ 0 w 35"/>
                  <a:gd name="T5" fmla="*/ 7 h 20"/>
                  <a:gd name="T6" fmla="*/ 3 w 35"/>
                  <a:gd name="T7" fmla="*/ 20 h 20"/>
                  <a:gd name="T8" fmla="*/ 35 w 35"/>
                  <a:gd name="T9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35" y="13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3" y="20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9" name="Freeform 251">
                <a:extLst>
                  <a:ext uri="{FF2B5EF4-FFF2-40B4-BE49-F238E27FC236}">
                    <a16:creationId xmlns="" xmlns:a16="http://schemas.microsoft.com/office/drawing/2014/main" id="{B047E81D-4FCF-4394-8593-D34194404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8" y="1306513"/>
                <a:ext cx="55563" cy="28575"/>
              </a:xfrm>
              <a:custGeom>
                <a:avLst/>
                <a:gdLst>
                  <a:gd name="T0" fmla="*/ 35 w 35"/>
                  <a:gd name="T1" fmla="*/ 13 h 18"/>
                  <a:gd name="T2" fmla="*/ 33 w 35"/>
                  <a:gd name="T3" fmla="*/ 0 h 18"/>
                  <a:gd name="T4" fmla="*/ 0 w 35"/>
                  <a:gd name="T5" fmla="*/ 5 h 18"/>
                  <a:gd name="T6" fmla="*/ 2 w 35"/>
                  <a:gd name="T7" fmla="*/ 18 h 18"/>
                  <a:gd name="T8" fmla="*/ 35 w 3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8">
                    <a:moveTo>
                      <a:pt x="35" y="13"/>
                    </a:moveTo>
                    <a:lnTo>
                      <a:pt x="33" y="0"/>
                    </a:lnTo>
                    <a:lnTo>
                      <a:pt x="0" y="5"/>
                    </a:lnTo>
                    <a:lnTo>
                      <a:pt x="2" y="18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0" name="Freeform 252">
                <a:extLst>
                  <a:ext uri="{FF2B5EF4-FFF2-40B4-BE49-F238E27FC236}">
                    <a16:creationId xmlns="" xmlns:a16="http://schemas.microsoft.com/office/drawing/2014/main" id="{E29FD0DF-554D-4DF1-84D6-B879B5DEB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788" y="1296988"/>
                <a:ext cx="55563" cy="26988"/>
              </a:xfrm>
              <a:custGeom>
                <a:avLst/>
                <a:gdLst>
                  <a:gd name="T0" fmla="*/ 35 w 35"/>
                  <a:gd name="T1" fmla="*/ 13 h 17"/>
                  <a:gd name="T2" fmla="*/ 33 w 35"/>
                  <a:gd name="T3" fmla="*/ 0 h 17"/>
                  <a:gd name="T4" fmla="*/ 0 w 35"/>
                  <a:gd name="T5" fmla="*/ 4 h 17"/>
                  <a:gd name="T6" fmla="*/ 2 w 35"/>
                  <a:gd name="T7" fmla="*/ 17 h 17"/>
                  <a:gd name="T8" fmla="*/ 35 w 35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7">
                    <a:moveTo>
                      <a:pt x="35" y="13"/>
                    </a:moveTo>
                    <a:lnTo>
                      <a:pt x="33" y="0"/>
                    </a:lnTo>
                    <a:lnTo>
                      <a:pt x="0" y="4"/>
                    </a:lnTo>
                    <a:lnTo>
                      <a:pt x="2" y="17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1" name="Freeform 253">
                <a:extLst>
                  <a:ext uri="{FF2B5EF4-FFF2-40B4-BE49-F238E27FC236}">
                    <a16:creationId xmlns="" xmlns:a16="http://schemas.microsoft.com/office/drawing/2014/main" id="{22C25008-4EFA-4719-9009-E0B596BC8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63" y="1289050"/>
                <a:ext cx="52388" cy="25400"/>
              </a:xfrm>
              <a:custGeom>
                <a:avLst/>
                <a:gdLst>
                  <a:gd name="T0" fmla="*/ 18 w 18"/>
                  <a:gd name="T1" fmla="*/ 7 h 9"/>
                  <a:gd name="T2" fmla="*/ 17 w 18"/>
                  <a:gd name="T3" fmla="*/ 0 h 9"/>
                  <a:gd name="T4" fmla="*/ 9 w 18"/>
                  <a:gd name="T5" fmla="*/ 1 h 9"/>
                  <a:gd name="T6" fmla="*/ 2 w 18"/>
                  <a:gd name="T7" fmla="*/ 1 h 9"/>
                  <a:gd name="T8" fmla="*/ 0 w 18"/>
                  <a:gd name="T9" fmla="*/ 2 h 9"/>
                  <a:gd name="T10" fmla="*/ 0 w 18"/>
                  <a:gd name="T11" fmla="*/ 9 h 9"/>
                  <a:gd name="T12" fmla="*/ 3 w 18"/>
                  <a:gd name="T13" fmla="*/ 8 h 9"/>
                  <a:gd name="T14" fmla="*/ 9 w 18"/>
                  <a:gd name="T15" fmla="*/ 8 h 9"/>
                  <a:gd name="T16" fmla="*/ 18 w 1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8" y="7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3" y="0"/>
                      <a:pt x="9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3" y="8"/>
                    </a:cubicBezTo>
                    <a:cubicBezTo>
                      <a:pt x="5" y="8"/>
                      <a:pt x="7" y="8"/>
                      <a:pt x="9" y="8"/>
                    </a:cubicBezTo>
                    <a:cubicBezTo>
                      <a:pt x="14" y="8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2" name="Freeform 254">
                <a:extLst>
                  <a:ext uri="{FF2B5EF4-FFF2-40B4-BE49-F238E27FC236}">
                    <a16:creationId xmlns="" xmlns:a16="http://schemas.microsoft.com/office/drawing/2014/main" id="{70D4FA11-48A8-4BF1-A779-CC8F0DC7A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1285875"/>
                <a:ext cx="52388" cy="23813"/>
              </a:xfrm>
              <a:custGeom>
                <a:avLst/>
                <a:gdLst>
                  <a:gd name="T0" fmla="*/ 18 w 18"/>
                  <a:gd name="T1" fmla="*/ 7 h 8"/>
                  <a:gd name="T2" fmla="*/ 18 w 18"/>
                  <a:gd name="T3" fmla="*/ 0 h 8"/>
                  <a:gd name="T4" fmla="*/ 9 w 18"/>
                  <a:gd name="T5" fmla="*/ 0 h 8"/>
                  <a:gd name="T6" fmla="*/ 0 w 18"/>
                  <a:gd name="T7" fmla="*/ 0 h 8"/>
                  <a:gd name="T8" fmla="*/ 1 w 18"/>
                  <a:gd name="T9" fmla="*/ 8 h 8"/>
                  <a:gd name="T10" fmla="*/ 9 w 18"/>
                  <a:gd name="T11" fmla="*/ 7 h 8"/>
                  <a:gd name="T12" fmla="*/ 18 w 1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5" y="7"/>
                      <a:pt x="9" y="7"/>
                    </a:cubicBezTo>
                    <a:cubicBezTo>
                      <a:pt x="14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63" name="Group 362">
              <a:extLst>
                <a:ext uri="{FF2B5EF4-FFF2-40B4-BE49-F238E27FC236}">
                  <a16:creationId xmlns="" xmlns:a16="http://schemas.microsoft.com/office/drawing/2014/main" id="{2CCE6AFA-A8EB-43BA-83E4-E9552EFBBC51}"/>
                </a:ext>
              </a:extLst>
            </p:cNvPr>
            <p:cNvGrpSpPr/>
            <p:nvPr/>
          </p:nvGrpSpPr>
          <p:grpSpPr>
            <a:xfrm flipH="1" flipV="1">
              <a:off x="6495525" y="5810130"/>
              <a:ext cx="1169988" cy="512763"/>
              <a:chOff x="4830763" y="1285875"/>
              <a:chExt cx="1169988" cy="512763"/>
            </a:xfrm>
            <a:solidFill>
              <a:schemeClr val="tx2"/>
            </a:solidFill>
          </p:grpSpPr>
          <p:sp>
            <p:nvSpPr>
              <p:cNvPr id="364" name="Freeform 238">
                <a:extLst>
                  <a:ext uri="{FF2B5EF4-FFF2-40B4-BE49-F238E27FC236}">
                    <a16:creationId xmlns="" xmlns:a16="http://schemas.microsoft.com/office/drawing/2014/main" id="{D67F89A2-8E73-4197-BC8A-4E474C084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1749425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4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5" name="Freeform 239">
                <a:extLst>
                  <a:ext uri="{FF2B5EF4-FFF2-40B4-BE49-F238E27FC236}">
                    <a16:creationId xmlns="" xmlns:a16="http://schemas.microsoft.com/office/drawing/2014/main" id="{248E5A2D-E502-4B7C-904D-7D30ACDD1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1697038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6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6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6" name="Freeform 240">
                <a:extLst>
                  <a:ext uri="{FF2B5EF4-FFF2-40B4-BE49-F238E27FC236}">
                    <a16:creationId xmlns="" xmlns:a16="http://schemas.microsoft.com/office/drawing/2014/main" id="{D79669DD-B0BF-4CAD-B80A-55F0E7F5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1646238"/>
                <a:ext cx="55563" cy="50800"/>
              </a:xfrm>
              <a:custGeom>
                <a:avLst/>
                <a:gdLst>
                  <a:gd name="T0" fmla="*/ 35 w 35"/>
                  <a:gd name="T1" fmla="*/ 11 h 32"/>
                  <a:gd name="T2" fmla="*/ 26 w 35"/>
                  <a:gd name="T3" fmla="*/ 0 h 32"/>
                  <a:gd name="T4" fmla="*/ 0 w 35"/>
                  <a:gd name="T5" fmla="*/ 20 h 32"/>
                  <a:gd name="T6" fmla="*/ 9 w 35"/>
                  <a:gd name="T7" fmla="*/ 32 h 32"/>
                  <a:gd name="T8" fmla="*/ 35 w 35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35" y="11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9" y="32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7" name="Freeform 241">
                <a:extLst>
                  <a:ext uri="{FF2B5EF4-FFF2-40B4-BE49-F238E27FC236}">
                    <a16:creationId xmlns="" xmlns:a16="http://schemas.microsoft.com/office/drawing/2014/main" id="{C42CBCFA-02F4-4616-ABDD-264F97F98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6975" y="1600200"/>
                <a:ext cx="55563" cy="49213"/>
              </a:xfrm>
              <a:custGeom>
                <a:avLst/>
                <a:gdLst>
                  <a:gd name="T0" fmla="*/ 35 w 35"/>
                  <a:gd name="T1" fmla="*/ 11 h 31"/>
                  <a:gd name="T2" fmla="*/ 28 w 35"/>
                  <a:gd name="T3" fmla="*/ 0 h 31"/>
                  <a:gd name="T4" fmla="*/ 0 w 35"/>
                  <a:gd name="T5" fmla="*/ 20 h 31"/>
                  <a:gd name="T6" fmla="*/ 9 w 35"/>
                  <a:gd name="T7" fmla="*/ 31 h 31"/>
                  <a:gd name="T8" fmla="*/ 35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35" y="11"/>
                    </a:moveTo>
                    <a:lnTo>
                      <a:pt x="28" y="0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8" name="Freeform 242">
                <a:extLst>
                  <a:ext uri="{FF2B5EF4-FFF2-40B4-BE49-F238E27FC236}">
                    <a16:creationId xmlns="" xmlns:a16="http://schemas.microsoft.com/office/drawing/2014/main" id="{15FA5472-D54E-442E-B9BE-E7F83D253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1558925"/>
                <a:ext cx="57150" cy="42863"/>
              </a:xfrm>
              <a:custGeom>
                <a:avLst/>
                <a:gdLst>
                  <a:gd name="T0" fmla="*/ 19 w 19"/>
                  <a:gd name="T1" fmla="*/ 6 h 15"/>
                  <a:gd name="T2" fmla="*/ 15 w 19"/>
                  <a:gd name="T3" fmla="*/ 0 h 15"/>
                  <a:gd name="T4" fmla="*/ 8 w 19"/>
                  <a:gd name="T5" fmla="*/ 4 h 15"/>
                  <a:gd name="T6" fmla="*/ 2 w 19"/>
                  <a:gd name="T7" fmla="*/ 8 h 15"/>
                  <a:gd name="T8" fmla="*/ 0 w 19"/>
                  <a:gd name="T9" fmla="*/ 9 h 15"/>
                  <a:gd name="T10" fmla="*/ 4 w 19"/>
                  <a:gd name="T11" fmla="*/ 15 h 15"/>
                  <a:gd name="T12" fmla="*/ 6 w 19"/>
                  <a:gd name="T13" fmla="*/ 14 h 15"/>
                  <a:gd name="T14" fmla="*/ 11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1" y="2"/>
                      <a:pt x="8" y="4"/>
                    </a:cubicBezTo>
                    <a:cubicBezTo>
                      <a:pt x="6" y="6"/>
                      <a:pt x="4" y="7"/>
                      <a:pt x="2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6" y="14"/>
                    </a:cubicBezTo>
                    <a:cubicBezTo>
                      <a:pt x="8" y="13"/>
                      <a:pt x="10" y="12"/>
                      <a:pt x="11" y="10"/>
                    </a:cubicBezTo>
                    <a:cubicBezTo>
                      <a:pt x="15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9" name="Freeform 243">
                <a:extLst>
                  <a:ext uri="{FF2B5EF4-FFF2-40B4-BE49-F238E27FC236}">
                    <a16:creationId xmlns="" xmlns:a16="http://schemas.microsoft.com/office/drawing/2014/main" id="{E9682E3C-46C3-448D-8A20-D88419154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563" y="15176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0 w 19"/>
                  <a:gd name="T7" fmla="*/ 9 h 15"/>
                  <a:gd name="T8" fmla="*/ 4 w 19"/>
                  <a:gd name="T9" fmla="*/ 15 h 15"/>
                  <a:gd name="T10" fmla="*/ 12 w 19"/>
                  <a:gd name="T11" fmla="*/ 10 h 15"/>
                  <a:gd name="T12" fmla="*/ 19 w 19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8" y="12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0" name="Freeform 244">
                <a:extLst>
                  <a:ext uri="{FF2B5EF4-FFF2-40B4-BE49-F238E27FC236}">
                    <a16:creationId xmlns="" xmlns:a16="http://schemas.microsoft.com/office/drawing/2014/main" id="{E935B05A-922E-4BDD-89B9-0181B0BE7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5" y="14795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3 w 19"/>
                  <a:gd name="T7" fmla="*/ 7 h 15"/>
                  <a:gd name="T8" fmla="*/ 0 w 19"/>
                  <a:gd name="T9" fmla="*/ 8 h 15"/>
                  <a:gd name="T10" fmla="*/ 4 w 19"/>
                  <a:gd name="T11" fmla="*/ 15 h 15"/>
                  <a:gd name="T12" fmla="*/ 6 w 19"/>
                  <a:gd name="T13" fmla="*/ 13 h 15"/>
                  <a:gd name="T14" fmla="*/ 12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6" y="5"/>
                      <a:pt x="4" y="6"/>
                      <a:pt x="3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8" y="12"/>
                      <a:pt x="10" y="11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1" name="Freeform 245">
                <a:extLst>
                  <a:ext uri="{FF2B5EF4-FFF2-40B4-BE49-F238E27FC236}">
                    <a16:creationId xmlns="" xmlns:a16="http://schemas.microsoft.com/office/drawing/2014/main" id="{2BD16205-638C-4C6D-A6C6-DFC874F50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675" y="1444625"/>
                <a:ext cx="55563" cy="41275"/>
              </a:xfrm>
              <a:custGeom>
                <a:avLst/>
                <a:gdLst>
                  <a:gd name="T0" fmla="*/ 19 w 19"/>
                  <a:gd name="T1" fmla="*/ 7 h 14"/>
                  <a:gd name="T2" fmla="*/ 16 w 19"/>
                  <a:gd name="T3" fmla="*/ 0 h 14"/>
                  <a:gd name="T4" fmla="*/ 8 w 19"/>
                  <a:gd name="T5" fmla="*/ 4 h 14"/>
                  <a:gd name="T6" fmla="*/ 0 w 19"/>
                  <a:gd name="T7" fmla="*/ 8 h 14"/>
                  <a:gd name="T8" fmla="*/ 3 w 19"/>
                  <a:gd name="T9" fmla="*/ 14 h 14"/>
                  <a:gd name="T10" fmla="*/ 11 w 19"/>
                  <a:gd name="T11" fmla="*/ 10 h 14"/>
                  <a:gd name="T12" fmla="*/ 19 w 19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8"/>
                      <a:pt x="0" y="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7" y="12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2" name="Freeform 246">
                <a:extLst>
                  <a:ext uri="{FF2B5EF4-FFF2-40B4-BE49-F238E27FC236}">
                    <a16:creationId xmlns="" xmlns:a16="http://schemas.microsoft.com/office/drawing/2014/main" id="{51F4C6D8-BC89-49B5-8FCE-DAB07737E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525" y="1414463"/>
                <a:ext cx="55563" cy="38100"/>
              </a:xfrm>
              <a:custGeom>
                <a:avLst/>
                <a:gdLst>
                  <a:gd name="T0" fmla="*/ 19 w 19"/>
                  <a:gd name="T1" fmla="*/ 6 h 13"/>
                  <a:gd name="T2" fmla="*/ 17 w 19"/>
                  <a:gd name="T3" fmla="*/ 0 h 13"/>
                  <a:gd name="T4" fmla="*/ 14 w 19"/>
                  <a:gd name="T5" fmla="*/ 1 h 13"/>
                  <a:gd name="T6" fmla="*/ 8 w 19"/>
                  <a:gd name="T7" fmla="*/ 3 h 13"/>
                  <a:gd name="T8" fmla="*/ 0 w 19"/>
                  <a:gd name="T9" fmla="*/ 7 h 13"/>
                  <a:gd name="T10" fmla="*/ 3 w 19"/>
                  <a:gd name="T11" fmla="*/ 13 h 13"/>
                  <a:gd name="T12" fmla="*/ 11 w 19"/>
                  <a:gd name="T13" fmla="*/ 9 h 13"/>
                  <a:gd name="T14" fmla="*/ 17 w 19"/>
                  <a:gd name="T15" fmla="*/ 7 h 13"/>
                  <a:gd name="T16" fmla="*/ 19 w 19"/>
                  <a:gd name="T1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2" y="1"/>
                      <a:pt x="10" y="2"/>
                      <a:pt x="8" y="3"/>
                    </a:cubicBezTo>
                    <a:cubicBezTo>
                      <a:pt x="4" y="5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7" y="11"/>
                      <a:pt x="11" y="9"/>
                    </a:cubicBezTo>
                    <a:cubicBezTo>
                      <a:pt x="13" y="9"/>
                      <a:pt x="15" y="8"/>
                      <a:pt x="17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3" name="Freeform 247">
                <a:extLst>
                  <a:ext uri="{FF2B5EF4-FFF2-40B4-BE49-F238E27FC236}">
                    <a16:creationId xmlns="" xmlns:a16="http://schemas.microsoft.com/office/drawing/2014/main" id="{C3E106DE-B304-4A3F-AC46-2595860E4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0" y="1385888"/>
                <a:ext cx="57150" cy="38100"/>
              </a:xfrm>
              <a:custGeom>
                <a:avLst/>
                <a:gdLst>
                  <a:gd name="T0" fmla="*/ 19 w 19"/>
                  <a:gd name="T1" fmla="*/ 7 h 13"/>
                  <a:gd name="T2" fmla="*/ 16 w 19"/>
                  <a:gd name="T3" fmla="*/ 0 h 13"/>
                  <a:gd name="T4" fmla="*/ 8 w 19"/>
                  <a:gd name="T5" fmla="*/ 3 h 13"/>
                  <a:gd name="T6" fmla="*/ 0 w 19"/>
                  <a:gd name="T7" fmla="*/ 6 h 13"/>
                  <a:gd name="T8" fmla="*/ 2 w 19"/>
                  <a:gd name="T9" fmla="*/ 13 h 13"/>
                  <a:gd name="T10" fmla="*/ 11 w 19"/>
                  <a:gd name="T11" fmla="*/ 10 h 13"/>
                  <a:gd name="T12" fmla="*/ 19 w 19"/>
                  <a:gd name="T1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1"/>
                      <a:pt x="8" y="3"/>
                    </a:cubicBezTo>
                    <a:cubicBezTo>
                      <a:pt x="4" y="5"/>
                      <a:pt x="0" y="6"/>
                      <a:pt x="0" y="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6" y="11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4" name="Freeform 248">
                <a:extLst>
                  <a:ext uri="{FF2B5EF4-FFF2-40B4-BE49-F238E27FC236}">
                    <a16:creationId xmlns="" xmlns:a16="http://schemas.microsoft.com/office/drawing/2014/main" id="{EF0846D2-BC96-4C78-B326-EE0CD43BF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1362075"/>
                <a:ext cx="55563" cy="34925"/>
              </a:xfrm>
              <a:custGeom>
                <a:avLst/>
                <a:gdLst>
                  <a:gd name="T0" fmla="*/ 19 w 19"/>
                  <a:gd name="T1" fmla="*/ 6 h 12"/>
                  <a:gd name="T2" fmla="*/ 17 w 19"/>
                  <a:gd name="T3" fmla="*/ 0 h 12"/>
                  <a:gd name="T4" fmla="*/ 14 w 19"/>
                  <a:gd name="T5" fmla="*/ 0 h 12"/>
                  <a:gd name="T6" fmla="*/ 8 w 19"/>
                  <a:gd name="T7" fmla="*/ 2 h 12"/>
                  <a:gd name="T8" fmla="*/ 0 w 19"/>
                  <a:gd name="T9" fmla="*/ 5 h 12"/>
                  <a:gd name="T10" fmla="*/ 2 w 19"/>
                  <a:gd name="T11" fmla="*/ 12 h 12"/>
                  <a:gd name="T12" fmla="*/ 10 w 19"/>
                  <a:gd name="T13" fmla="*/ 9 h 12"/>
                  <a:gd name="T14" fmla="*/ 16 w 19"/>
                  <a:gd name="T15" fmla="*/ 7 h 12"/>
                  <a:gd name="T16" fmla="*/ 19 w 19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2" y="1"/>
                      <a:pt x="10" y="2"/>
                      <a:pt x="8" y="2"/>
                    </a:cubicBezTo>
                    <a:cubicBezTo>
                      <a:pt x="4" y="4"/>
                      <a:pt x="0" y="5"/>
                      <a:pt x="0" y="5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6" y="10"/>
                      <a:pt x="10" y="9"/>
                    </a:cubicBezTo>
                    <a:cubicBezTo>
                      <a:pt x="12" y="8"/>
                      <a:pt x="15" y="8"/>
                      <a:pt x="16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5" name="Freeform 249">
                <a:extLst>
                  <a:ext uri="{FF2B5EF4-FFF2-40B4-BE49-F238E27FC236}">
                    <a16:creationId xmlns="" xmlns:a16="http://schemas.microsoft.com/office/drawing/2014/main" id="{C9FDE84A-F079-4D10-A56F-538C55BF7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188" y="1338263"/>
                <a:ext cx="55563" cy="34925"/>
              </a:xfrm>
              <a:custGeom>
                <a:avLst/>
                <a:gdLst>
                  <a:gd name="T0" fmla="*/ 35 w 35"/>
                  <a:gd name="T1" fmla="*/ 13 h 22"/>
                  <a:gd name="T2" fmla="*/ 31 w 35"/>
                  <a:gd name="T3" fmla="*/ 0 h 22"/>
                  <a:gd name="T4" fmla="*/ 0 w 35"/>
                  <a:gd name="T5" fmla="*/ 9 h 22"/>
                  <a:gd name="T6" fmla="*/ 3 w 35"/>
                  <a:gd name="T7" fmla="*/ 22 h 22"/>
                  <a:gd name="T8" fmla="*/ 35 w 35"/>
                  <a:gd name="T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2">
                    <a:moveTo>
                      <a:pt x="35" y="13"/>
                    </a:moveTo>
                    <a:lnTo>
                      <a:pt x="31" y="0"/>
                    </a:lnTo>
                    <a:lnTo>
                      <a:pt x="0" y="9"/>
                    </a:lnTo>
                    <a:lnTo>
                      <a:pt x="3" y="22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6" name="Freeform 250">
                <a:extLst>
                  <a:ext uri="{FF2B5EF4-FFF2-40B4-BE49-F238E27FC236}">
                    <a16:creationId xmlns="" xmlns:a16="http://schemas.microsoft.com/office/drawing/2014/main" id="{6DCCA1F5-72D5-4DCA-B94D-B1D4684CA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8" y="1320800"/>
                <a:ext cx="55563" cy="31750"/>
              </a:xfrm>
              <a:custGeom>
                <a:avLst/>
                <a:gdLst>
                  <a:gd name="T0" fmla="*/ 35 w 35"/>
                  <a:gd name="T1" fmla="*/ 13 h 20"/>
                  <a:gd name="T2" fmla="*/ 31 w 35"/>
                  <a:gd name="T3" fmla="*/ 0 h 20"/>
                  <a:gd name="T4" fmla="*/ 0 w 35"/>
                  <a:gd name="T5" fmla="*/ 7 h 20"/>
                  <a:gd name="T6" fmla="*/ 3 w 35"/>
                  <a:gd name="T7" fmla="*/ 20 h 20"/>
                  <a:gd name="T8" fmla="*/ 35 w 35"/>
                  <a:gd name="T9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35" y="13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3" y="20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7" name="Freeform 251">
                <a:extLst>
                  <a:ext uri="{FF2B5EF4-FFF2-40B4-BE49-F238E27FC236}">
                    <a16:creationId xmlns="" xmlns:a16="http://schemas.microsoft.com/office/drawing/2014/main" id="{10CBF073-2B4C-4927-9A41-734BEB213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8" y="1306513"/>
                <a:ext cx="55563" cy="28575"/>
              </a:xfrm>
              <a:custGeom>
                <a:avLst/>
                <a:gdLst>
                  <a:gd name="T0" fmla="*/ 35 w 35"/>
                  <a:gd name="T1" fmla="*/ 13 h 18"/>
                  <a:gd name="T2" fmla="*/ 33 w 35"/>
                  <a:gd name="T3" fmla="*/ 0 h 18"/>
                  <a:gd name="T4" fmla="*/ 0 w 35"/>
                  <a:gd name="T5" fmla="*/ 5 h 18"/>
                  <a:gd name="T6" fmla="*/ 2 w 35"/>
                  <a:gd name="T7" fmla="*/ 18 h 18"/>
                  <a:gd name="T8" fmla="*/ 35 w 3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8">
                    <a:moveTo>
                      <a:pt x="35" y="13"/>
                    </a:moveTo>
                    <a:lnTo>
                      <a:pt x="33" y="0"/>
                    </a:lnTo>
                    <a:lnTo>
                      <a:pt x="0" y="5"/>
                    </a:lnTo>
                    <a:lnTo>
                      <a:pt x="2" y="18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8" name="Freeform 252">
                <a:extLst>
                  <a:ext uri="{FF2B5EF4-FFF2-40B4-BE49-F238E27FC236}">
                    <a16:creationId xmlns="" xmlns:a16="http://schemas.microsoft.com/office/drawing/2014/main" id="{CC6AA8CD-45BC-4272-8BC9-C37073C1D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788" y="1296988"/>
                <a:ext cx="55563" cy="26988"/>
              </a:xfrm>
              <a:custGeom>
                <a:avLst/>
                <a:gdLst>
                  <a:gd name="T0" fmla="*/ 35 w 35"/>
                  <a:gd name="T1" fmla="*/ 13 h 17"/>
                  <a:gd name="T2" fmla="*/ 33 w 35"/>
                  <a:gd name="T3" fmla="*/ 0 h 17"/>
                  <a:gd name="T4" fmla="*/ 0 w 35"/>
                  <a:gd name="T5" fmla="*/ 4 h 17"/>
                  <a:gd name="T6" fmla="*/ 2 w 35"/>
                  <a:gd name="T7" fmla="*/ 17 h 17"/>
                  <a:gd name="T8" fmla="*/ 35 w 35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7">
                    <a:moveTo>
                      <a:pt x="35" y="13"/>
                    </a:moveTo>
                    <a:lnTo>
                      <a:pt x="33" y="0"/>
                    </a:lnTo>
                    <a:lnTo>
                      <a:pt x="0" y="4"/>
                    </a:lnTo>
                    <a:lnTo>
                      <a:pt x="2" y="17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9" name="Freeform 253">
                <a:extLst>
                  <a:ext uri="{FF2B5EF4-FFF2-40B4-BE49-F238E27FC236}">
                    <a16:creationId xmlns="" xmlns:a16="http://schemas.microsoft.com/office/drawing/2014/main" id="{9EBE6296-F597-4B9C-8786-EE96174E2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63" y="1289050"/>
                <a:ext cx="52388" cy="25400"/>
              </a:xfrm>
              <a:custGeom>
                <a:avLst/>
                <a:gdLst>
                  <a:gd name="T0" fmla="*/ 18 w 18"/>
                  <a:gd name="T1" fmla="*/ 7 h 9"/>
                  <a:gd name="T2" fmla="*/ 17 w 18"/>
                  <a:gd name="T3" fmla="*/ 0 h 9"/>
                  <a:gd name="T4" fmla="*/ 9 w 18"/>
                  <a:gd name="T5" fmla="*/ 1 h 9"/>
                  <a:gd name="T6" fmla="*/ 2 w 18"/>
                  <a:gd name="T7" fmla="*/ 1 h 9"/>
                  <a:gd name="T8" fmla="*/ 0 w 18"/>
                  <a:gd name="T9" fmla="*/ 2 h 9"/>
                  <a:gd name="T10" fmla="*/ 0 w 18"/>
                  <a:gd name="T11" fmla="*/ 9 h 9"/>
                  <a:gd name="T12" fmla="*/ 3 w 18"/>
                  <a:gd name="T13" fmla="*/ 8 h 9"/>
                  <a:gd name="T14" fmla="*/ 9 w 18"/>
                  <a:gd name="T15" fmla="*/ 8 h 9"/>
                  <a:gd name="T16" fmla="*/ 18 w 1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8" y="7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3" y="0"/>
                      <a:pt x="9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3" y="8"/>
                    </a:cubicBezTo>
                    <a:cubicBezTo>
                      <a:pt x="5" y="8"/>
                      <a:pt x="7" y="8"/>
                      <a:pt x="9" y="8"/>
                    </a:cubicBezTo>
                    <a:cubicBezTo>
                      <a:pt x="14" y="8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0" name="Freeform 254">
                <a:extLst>
                  <a:ext uri="{FF2B5EF4-FFF2-40B4-BE49-F238E27FC236}">
                    <a16:creationId xmlns="" xmlns:a16="http://schemas.microsoft.com/office/drawing/2014/main" id="{8D208720-0C43-43B1-8A5F-F721D37EB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1285875"/>
                <a:ext cx="52388" cy="23813"/>
              </a:xfrm>
              <a:custGeom>
                <a:avLst/>
                <a:gdLst>
                  <a:gd name="T0" fmla="*/ 18 w 18"/>
                  <a:gd name="T1" fmla="*/ 7 h 8"/>
                  <a:gd name="T2" fmla="*/ 18 w 18"/>
                  <a:gd name="T3" fmla="*/ 0 h 8"/>
                  <a:gd name="T4" fmla="*/ 9 w 18"/>
                  <a:gd name="T5" fmla="*/ 0 h 8"/>
                  <a:gd name="T6" fmla="*/ 0 w 18"/>
                  <a:gd name="T7" fmla="*/ 0 h 8"/>
                  <a:gd name="T8" fmla="*/ 1 w 18"/>
                  <a:gd name="T9" fmla="*/ 8 h 8"/>
                  <a:gd name="T10" fmla="*/ 9 w 18"/>
                  <a:gd name="T11" fmla="*/ 7 h 8"/>
                  <a:gd name="T12" fmla="*/ 18 w 1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5" y="7"/>
                      <a:pt x="9" y="7"/>
                    </a:cubicBezTo>
                    <a:cubicBezTo>
                      <a:pt x="14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="" xmlns:a16="http://schemas.microsoft.com/office/drawing/2014/main" id="{A0F1CD09-A8A2-49C4-9136-D0C1C54AF3DE}"/>
                </a:ext>
              </a:extLst>
            </p:cNvPr>
            <p:cNvGrpSpPr/>
            <p:nvPr/>
          </p:nvGrpSpPr>
          <p:grpSpPr>
            <a:xfrm>
              <a:off x="6339157" y="4509369"/>
              <a:ext cx="207962" cy="1477963"/>
              <a:chOff x="6027738" y="1282700"/>
              <a:chExt cx="207962" cy="1477963"/>
            </a:xfrm>
            <a:solidFill>
              <a:schemeClr val="tx2"/>
            </a:solidFill>
          </p:grpSpPr>
          <p:sp>
            <p:nvSpPr>
              <p:cNvPr id="321" name="Freeform 255">
                <a:extLst>
                  <a:ext uri="{FF2B5EF4-FFF2-40B4-BE49-F238E27FC236}">
                    <a16:creationId xmlns="" xmlns:a16="http://schemas.microsoft.com/office/drawing/2014/main" id="{E6152B62-629F-4101-BFA0-06D148B09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38" y="1282700"/>
                <a:ext cx="52388" cy="23813"/>
              </a:xfrm>
              <a:custGeom>
                <a:avLst/>
                <a:gdLst>
                  <a:gd name="T0" fmla="*/ 18 w 18"/>
                  <a:gd name="T1" fmla="*/ 8 h 8"/>
                  <a:gd name="T2" fmla="*/ 18 w 18"/>
                  <a:gd name="T3" fmla="*/ 1 h 8"/>
                  <a:gd name="T4" fmla="*/ 9 w 18"/>
                  <a:gd name="T5" fmla="*/ 0 h 8"/>
                  <a:gd name="T6" fmla="*/ 0 w 18"/>
                  <a:gd name="T7" fmla="*/ 1 h 8"/>
                  <a:gd name="T8" fmla="*/ 0 w 18"/>
                  <a:gd name="T9" fmla="*/ 8 h 8"/>
                  <a:gd name="T10" fmla="*/ 9 w 18"/>
                  <a:gd name="T11" fmla="*/ 7 h 8"/>
                  <a:gd name="T12" fmla="*/ 18 w 1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8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3" y="0"/>
                      <a:pt x="9" y="0"/>
                    </a:cubicBezTo>
                    <a:cubicBezTo>
                      <a:pt x="4" y="0"/>
                      <a:pt x="0" y="1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4" y="8"/>
                      <a:pt x="9" y="7"/>
                    </a:cubicBezTo>
                    <a:cubicBezTo>
                      <a:pt x="13" y="8"/>
                      <a:pt x="18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2" name="Freeform 256">
                <a:extLst>
                  <a:ext uri="{FF2B5EF4-FFF2-40B4-BE49-F238E27FC236}">
                    <a16:creationId xmlns="" xmlns:a16="http://schemas.microsoft.com/office/drawing/2014/main" id="{440C985A-927A-4A5A-902B-234228703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1285875"/>
                <a:ext cx="52388" cy="23813"/>
              </a:xfrm>
              <a:custGeom>
                <a:avLst/>
                <a:gdLst>
                  <a:gd name="T0" fmla="*/ 18 w 18"/>
                  <a:gd name="T1" fmla="*/ 8 h 8"/>
                  <a:gd name="T2" fmla="*/ 18 w 18"/>
                  <a:gd name="T3" fmla="*/ 0 h 8"/>
                  <a:gd name="T4" fmla="*/ 16 w 18"/>
                  <a:gd name="T5" fmla="*/ 0 h 8"/>
                  <a:gd name="T6" fmla="*/ 9 w 18"/>
                  <a:gd name="T7" fmla="*/ 0 h 8"/>
                  <a:gd name="T8" fmla="*/ 0 w 18"/>
                  <a:gd name="T9" fmla="*/ 0 h 8"/>
                  <a:gd name="T10" fmla="*/ 0 w 18"/>
                  <a:gd name="T11" fmla="*/ 7 h 8"/>
                  <a:gd name="T12" fmla="*/ 9 w 18"/>
                  <a:gd name="T13" fmla="*/ 7 h 8"/>
                  <a:gd name="T14" fmla="*/ 15 w 18"/>
                  <a:gd name="T15" fmla="*/ 7 h 8"/>
                  <a:gd name="T16" fmla="*/ 18 w 1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">
                    <a:moveTo>
                      <a:pt x="18" y="8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4" y="0"/>
                      <a:pt x="12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5" y="7"/>
                      <a:pt x="9" y="7"/>
                    </a:cubicBezTo>
                    <a:cubicBezTo>
                      <a:pt x="11" y="7"/>
                      <a:pt x="14" y="7"/>
                      <a:pt x="15" y="7"/>
                    </a:cubicBezTo>
                    <a:cubicBezTo>
                      <a:pt x="17" y="7"/>
                      <a:pt x="18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3" name="Freeform 257">
                <a:extLst>
                  <a:ext uri="{FF2B5EF4-FFF2-40B4-BE49-F238E27FC236}">
                    <a16:creationId xmlns="" xmlns:a16="http://schemas.microsoft.com/office/drawing/2014/main" id="{986CF4FE-3CDB-47BD-9B8E-1DDD5B982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725" y="1289050"/>
                <a:ext cx="53975" cy="25400"/>
              </a:xfrm>
              <a:custGeom>
                <a:avLst/>
                <a:gdLst>
                  <a:gd name="T0" fmla="*/ 17 w 18"/>
                  <a:gd name="T1" fmla="*/ 9 h 9"/>
                  <a:gd name="T2" fmla="*/ 18 w 18"/>
                  <a:gd name="T3" fmla="*/ 2 h 9"/>
                  <a:gd name="T4" fmla="*/ 15 w 18"/>
                  <a:gd name="T5" fmla="*/ 1 h 9"/>
                  <a:gd name="T6" fmla="*/ 9 w 18"/>
                  <a:gd name="T7" fmla="*/ 1 h 9"/>
                  <a:gd name="T8" fmla="*/ 0 w 18"/>
                  <a:gd name="T9" fmla="*/ 0 h 9"/>
                  <a:gd name="T10" fmla="*/ 0 w 18"/>
                  <a:gd name="T11" fmla="*/ 7 h 9"/>
                  <a:gd name="T12" fmla="*/ 8 w 18"/>
                  <a:gd name="T13" fmla="*/ 8 h 9"/>
                  <a:gd name="T14" fmla="*/ 14 w 18"/>
                  <a:gd name="T15" fmla="*/ 8 h 9"/>
                  <a:gd name="T16" fmla="*/ 17 w 1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7" y="9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1"/>
                      <a:pt x="15" y="1"/>
                    </a:cubicBezTo>
                    <a:cubicBezTo>
                      <a:pt x="13" y="1"/>
                      <a:pt x="11" y="1"/>
                      <a:pt x="9" y="1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8"/>
                      <a:pt x="8" y="8"/>
                    </a:cubicBezTo>
                    <a:cubicBezTo>
                      <a:pt x="11" y="8"/>
                      <a:pt x="13" y="8"/>
                      <a:pt x="14" y="8"/>
                    </a:cubicBezTo>
                    <a:cubicBezTo>
                      <a:pt x="16" y="8"/>
                      <a:pt x="17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4" name="Rectangle 318">
                <a:extLst>
                  <a:ext uri="{FF2B5EF4-FFF2-40B4-BE49-F238E27FC236}">
                    <a16:creationId xmlns="" xmlns:a16="http://schemas.microsoft.com/office/drawing/2014/main" id="{843E434F-B043-4FFB-A1DF-956526E37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29381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5" name="Rectangle 319">
                <a:extLst>
                  <a:ext uri="{FF2B5EF4-FFF2-40B4-BE49-F238E27FC236}">
                    <a16:creationId xmlns="" xmlns:a16="http://schemas.microsoft.com/office/drawing/2014/main" id="{95B3E8B3-FB0B-46EA-A651-340C6C7CE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365250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6" name="Rectangle 320">
                <a:extLst>
                  <a:ext uri="{FF2B5EF4-FFF2-40B4-BE49-F238E27FC236}">
                    <a16:creationId xmlns="" xmlns:a16="http://schemas.microsoft.com/office/drawing/2014/main" id="{A519C55B-2703-4218-95A6-FCD03A05B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435100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7" name="Rectangle 321">
                <a:extLst>
                  <a:ext uri="{FF2B5EF4-FFF2-40B4-BE49-F238E27FC236}">
                    <a16:creationId xmlns="" xmlns:a16="http://schemas.microsoft.com/office/drawing/2014/main" id="{4C957444-6D31-4887-923F-1D33E1A3D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504950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8" name="Rectangle 322">
                <a:extLst>
                  <a:ext uri="{FF2B5EF4-FFF2-40B4-BE49-F238E27FC236}">
                    <a16:creationId xmlns="" xmlns:a16="http://schemas.microsoft.com/office/drawing/2014/main" id="{41AD5DEA-6278-4C63-96FF-B115A1B54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57956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9" name="Rectangle 323">
                <a:extLst>
                  <a:ext uri="{FF2B5EF4-FFF2-40B4-BE49-F238E27FC236}">
                    <a16:creationId xmlns="" xmlns:a16="http://schemas.microsoft.com/office/drawing/2014/main" id="{2B2DAFFF-1070-4B65-904D-316369B0D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64941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0" name="Rectangle 324">
                <a:extLst>
                  <a:ext uri="{FF2B5EF4-FFF2-40B4-BE49-F238E27FC236}">
                    <a16:creationId xmlns="" xmlns:a16="http://schemas.microsoft.com/office/drawing/2014/main" id="{7EAE6251-1660-4898-8A8D-CF7C10EA1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71926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1" name="Rectangle 325">
                <a:extLst>
                  <a:ext uri="{FF2B5EF4-FFF2-40B4-BE49-F238E27FC236}">
                    <a16:creationId xmlns="" xmlns:a16="http://schemas.microsoft.com/office/drawing/2014/main" id="{3ACC63F3-0ED8-4D4E-90C5-17526F64B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790700"/>
                <a:ext cx="20638" cy="492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2" name="Rectangle 326">
                <a:extLst>
                  <a:ext uri="{FF2B5EF4-FFF2-40B4-BE49-F238E27FC236}">
                    <a16:creationId xmlns="" xmlns:a16="http://schemas.microsoft.com/office/drawing/2014/main" id="{F7443F18-1997-43C4-A5CE-01D4E2C52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86372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3" name="Rectangle 327">
                <a:extLst>
                  <a:ext uri="{FF2B5EF4-FFF2-40B4-BE49-F238E27FC236}">
                    <a16:creationId xmlns="" xmlns:a16="http://schemas.microsoft.com/office/drawing/2014/main" id="{194F2E17-5A24-4EF6-963B-0B3304181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933575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4" name="Rectangle 328">
                <a:extLst>
                  <a:ext uri="{FF2B5EF4-FFF2-40B4-BE49-F238E27FC236}">
                    <a16:creationId xmlns="" xmlns:a16="http://schemas.microsoft.com/office/drawing/2014/main" id="{2888C88C-6B30-4F69-B57A-6F4D6490C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00501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5" name="Rectangle 329">
                <a:extLst>
                  <a:ext uri="{FF2B5EF4-FFF2-40B4-BE49-F238E27FC236}">
                    <a16:creationId xmlns="" xmlns:a16="http://schemas.microsoft.com/office/drawing/2014/main" id="{EA79D8F1-EED4-40B8-B08E-CC6863765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07486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" name="Rectangle 330">
                <a:extLst>
                  <a:ext uri="{FF2B5EF4-FFF2-40B4-BE49-F238E27FC236}">
                    <a16:creationId xmlns="" xmlns:a16="http://schemas.microsoft.com/office/drawing/2014/main" id="{DF242BAA-26E0-4807-8CD6-F90B43D6D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144713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" name="Rectangle 331">
                <a:extLst>
                  <a:ext uri="{FF2B5EF4-FFF2-40B4-BE49-F238E27FC236}">
                    <a16:creationId xmlns="" xmlns:a16="http://schemas.microsoft.com/office/drawing/2014/main" id="{BA5D52D6-415D-44F3-BA3A-3A596F362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21773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8" name="Rectangle 332">
                <a:extLst>
                  <a:ext uri="{FF2B5EF4-FFF2-40B4-BE49-F238E27FC236}">
                    <a16:creationId xmlns="" xmlns:a16="http://schemas.microsoft.com/office/drawing/2014/main" id="{FA9A728A-8172-446E-8163-6440A7D4A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28917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9" name="Rectangle 333">
                <a:extLst>
                  <a:ext uri="{FF2B5EF4-FFF2-40B4-BE49-F238E27FC236}">
                    <a16:creationId xmlns="" xmlns:a16="http://schemas.microsoft.com/office/drawing/2014/main" id="{222B2696-4111-49B0-9983-402DD2E49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359025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0" name="Rectangle 334">
                <a:extLst>
                  <a:ext uri="{FF2B5EF4-FFF2-40B4-BE49-F238E27FC236}">
                    <a16:creationId xmlns="" xmlns:a16="http://schemas.microsoft.com/office/drawing/2014/main" id="{D90E06F0-522E-4F52-8B91-434C3E288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428875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1" name="Rectangle 335">
                <a:extLst>
                  <a:ext uri="{FF2B5EF4-FFF2-40B4-BE49-F238E27FC236}">
                    <a16:creationId xmlns="" xmlns:a16="http://schemas.microsoft.com/office/drawing/2014/main" id="{E3E9F309-FF22-4374-8133-6C622F749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503488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2" name="Rectangle 336">
                <a:extLst>
                  <a:ext uri="{FF2B5EF4-FFF2-40B4-BE49-F238E27FC236}">
                    <a16:creationId xmlns="" xmlns:a16="http://schemas.microsoft.com/office/drawing/2014/main" id="{4ED48E85-C15F-47B5-97A8-0BFC17C0A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57333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3" name="Rectangle 337">
                <a:extLst>
                  <a:ext uri="{FF2B5EF4-FFF2-40B4-BE49-F238E27FC236}">
                    <a16:creationId xmlns="" xmlns:a16="http://schemas.microsoft.com/office/drawing/2014/main" id="{BE73E142-7907-4AA3-A2A1-34041B906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64318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4" name="Rectangle 338">
                <a:extLst>
                  <a:ext uri="{FF2B5EF4-FFF2-40B4-BE49-F238E27FC236}">
                    <a16:creationId xmlns="" xmlns:a16="http://schemas.microsoft.com/office/drawing/2014/main" id="{5164E9DC-EDCA-4D61-AF89-87902FB1C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71462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110B8DDB-77F1-4C6E-8659-4BEEDF192237}"/>
                </a:ext>
              </a:extLst>
            </p:cNvPr>
            <p:cNvGrpSpPr/>
            <p:nvPr/>
          </p:nvGrpSpPr>
          <p:grpSpPr>
            <a:xfrm>
              <a:off x="4643707" y="4893618"/>
              <a:ext cx="387350" cy="827088"/>
              <a:chOff x="4332288" y="3306763"/>
              <a:chExt cx="387350" cy="827088"/>
            </a:xfrm>
            <a:solidFill>
              <a:schemeClr val="tx2"/>
            </a:solidFill>
          </p:grpSpPr>
          <p:sp>
            <p:nvSpPr>
              <p:cNvPr id="33" name="Freeform 205">
                <a:extLst>
                  <a:ext uri="{FF2B5EF4-FFF2-40B4-BE49-F238E27FC236}">
                    <a16:creationId xmlns="" xmlns:a16="http://schemas.microsoft.com/office/drawing/2014/main" id="{759852D5-B7C3-4BCC-B65E-FC3396B3A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4078288"/>
                <a:ext cx="47625" cy="55563"/>
              </a:xfrm>
              <a:custGeom>
                <a:avLst/>
                <a:gdLst>
                  <a:gd name="T0" fmla="*/ 5 w 16"/>
                  <a:gd name="T1" fmla="*/ 0 h 19"/>
                  <a:gd name="T2" fmla="*/ 0 w 16"/>
                  <a:gd name="T3" fmla="*/ 4 h 19"/>
                  <a:gd name="T4" fmla="*/ 5 w 16"/>
                  <a:gd name="T5" fmla="*/ 12 h 19"/>
                  <a:gd name="T6" fmla="*/ 9 w 16"/>
                  <a:gd name="T7" fmla="*/ 16 h 19"/>
                  <a:gd name="T8" fmla="*/ 11 w 16"/>
                  <a:gd name="T9" fmla="*/ 19 h 19"/>
                  <a:gd name="T10" fmla="*/ 16 w 16"/>
                  <a:gd name="T11" fmla="*/ 14 h 19"/>
                  <a:gd name="T12" fmla="*/ 14 w 16"/>
                  <a:gd name="T13" fmla="*/ 12 h 19"/>
                  <a:gd name="T14" fmla="*/ 11 w 16"/>
                  <a:gd name="T15" fmla="*/ 7 h 19"/>
                  <a:gd name="T16" fmla="*/ 5 w 16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9">
                    <a:moveTo>
                      <a:pt x="5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2" y="8"/>
                      <a:pt x="5" y="12"/>
                    </a:cubicBezTo>
                    <a:cubicBezTo>
                      <a:pt x="6" y="13"/>
                      <a:pt x="8" y="15"/>
                      <a:pt x="9" y="16"/>
                    </a:cubicBezTo>
                    <a:cubicBezTo>
                      <a:pt x="10" y="18"/>
                      <a:pt x="11" y="19"/>
                      <a:pt x="11" y="19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5" y="13"/>
                      <a:pt x="14" y="12"/>
                    </a:cubicBezTo>
                    <a:cubicBezTo>
                      <a:pt x="13" y="11"/>
                      <a:pt x="12" y="9"/>
                      <a:pt x="11" y="7"/>
                    </a:cubicBezTo>
                    <a:cubicBezTo>
                      <a:pt x="8" y="4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206">
                <a:extLst>
                  <a:ext uri="{FF2B5EF4-FFF2-40B4-BE49-F238E27FC236}">
                    <a16:creationId xmlns="" xmlns:a16="http://schemas.microsoft.com/office/drawing/2014/main" id="{13E890E4-3377-4F7F-8C37-94290CFCF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5" y="4016375"/>
                <a:ext cx="46038" cy="55563"/>
              </a:xfrm>
              <a:custGeom>
                <a:avLst/>
                <a:gdLst>
                  <a:gd name="T0" fmla="*/ 11 w 29"/>
                  <a:gd name="T1" fmla="*/ 0 h 35"/>
                  <a:gd name="T2" fmla="*/ 0 w 29"/>
                  <a:gd name="T3" fmla="*/ 7 h 35"/>
                  <a:gd name="T4" fmla="*/ 18 w 29"/>
                  <a:gd name="T5" fmla="*/ 35 h 35"/>
                  <a:gd name="T6" fmla="*/ 29 w 29"/>
                  <a:gd name="T7" fmla="*/ 26 h 35"/>
                  <a:gd name="T8" fmla="*/ 11 w 29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5">
                    <a:moveTo>
                      <a:pt x="11" y="0"/>
                    </a:moveTo>
                    <a:lnTo>
                      <a:pt x="0" y="7"/>
                    </a:lnTo>
                    <a:lnTo>
                      <a:pt x="18" y="35"/>
                    </a:lnTo>
                    <a:lnTo>
                      <a:pt x="29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207">
                <a:extLst>
                  <a:ext uri="{FF2B5EF4-FFF2-40B4-BE49-F238E27FC236}">
                    <a16:creationId xmlns="" xmlns:a16="http://schemas.microsoft.com/office/drawing/2014/main" id="{46CF9492-9046-4C90-AB02-05A9A8C7D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1525" y="3951288"/>
                <a:ext cx="47625" cy="55563"/>
              </a:xfrm>
              <a:custGeom>
                <a:avLst/>
                <a:gdLst>
                  <a:gd name="T0" fmla="*/ 11 w 30"/>
                  <a:gd name="T1" fmla="*/ 0 h 35"/>
                  <a:gd name="T2" fmla="*/ 0 w 30"/>
                  <a:gd name="T3" fmla="*/ 8 h 35"/>
                  <a:gd name="T4" fmla="*/ 19 w 30"/>
                  <a:gd name="T5" fmla="*/ 35 h 35"/>
                  <a:gd name="T6" fmla="*/ 30 w 30"/>
                  <a:gd name="T7" fmla="*/ 28 h 35"/>
                  <a:gd name="T8" fmla="*/ 11 w 30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5">
                    <a:moveTo>
                      <a:pt x="11" y="0"/>
                    </a:moveTo>
                    <a:lnTo>
                      <a:pt x="0" y="8"/>
                    </a:lnTo>
                    <a:lnTo>
                      <a:pt x="19" y="35"/>
                    </a:lnTo>
                    <a:lnTo>
                      <a:pt x="30" y="28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08">
                <a:extLst>
                  <a:ext uri="{FF2B5EF4-FFF2-40B4-BE49-F238E27FC236}">
                    <a16:creationId xmlns="" xmlns:a16="http://schemas.microsoft.com/office/drawing/2014/main" id="{00107F5F-5CE7-42E0-B2AA-5CF5807DC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250" y="3887788"/>
                <a:ext cx="44450" cy="52388"/>
              </a:xfrm>
              <a:custGeom>
                <a:avLst/>
                <a:gdLst>
                  <a:gd name="T0" fmla="*/ 6 w 15"/>
                  <a:gd name="T1" fmla="*/ 0 h 18"/>
                  <a:gd name="T2" fmla="*/ 0 w 15"/>
                  <a:gd name="T3" fmla="*/ 3 h 18"/>
                  <a:gd name="T4" fmla="*/ 1 w 15"/>
                  <a:gd name="T5" fmla="*/ 6 h 18"/>
                  <a:gd name="T6" fmla="*/ 5 w 15"/>
                  <a:gd name="T7" fmla="*/ 11 h 18"/>
                  <a:gd name="T8" fmla="*/ 9 w 15"/>
                  <a:gd name="T9" fmla="*/ 18 h 18"/>
                  <a:gd name="T10" fmla="*/ 15 w 15"/>
                  <a:gd name="T11" fmla="*/ 15 h 18"/>
                  <a:gd name="T12" fmla="*/ 11 w 15"/>
                  <a:gd name="T13" fmla="*/ 7 h 18"/>
                  <a:gd name="T14" fmla="*/ 8 w 15"/>
                  <a:gd name="T15" fmla="*/ 2 h 18"/>
                  <a:gd name="T16" fmla="*/ 6 w 15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8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4"/>
                      <a:pt x="1" y="6"/>
                    </a:cubicBezTo>
                    <a:cubicBezTo>
                      <a:pt x="2" y="7"/>
                      <a:pt x="3" y="9"/>
                      <a:pt x="5" y="11"/>
                    </a:cubicBezTo>
                    <a:cubicBezTo>
                      <a:pt x="7" y="15"/>
                      <a:pt x="9" y="18"/>
                      <a:pt x="9" y="18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3" y="11"/>
                      <a:pt x="11" y="7"/>
                    </a:cubicBezTo>
                    <a:cubicBezTo>
                      <a:pt x="10" y="5"/>
                      <a:pt x="8" y="3"/>
                      <a:pt x="8" y="2"/>
                    </a:cubicBezTo>
                    <a:cubicBezTo>
                      <a:pt x="7" y="1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09">
                <a:extLst>
                  <a:ext uri="{FF2B5EF4-FFF2-40B4-BE49-F238E27FC236}">
                    <a16:creationId xmlns="" xmlns:a16="http://schemas.microsoft.com/office/drawing/2014/main" id="{1E0765AB-2451-4331-B2DB-591A86F67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150" y="3816350"/>
                <a:ext cx="44450" cy="55563"/>
              </a:xfrm>
              <a:custGeom>
                <a:avLst/>
                <a:gdLst>
                  <a:gd name="T0" fmla="*/ 7 w 15"/>
                  <a:gd name="T1" fmla="*/ 0 h 19"/>
                  <a:gd name="T2" fmla="*/ 0 w 15"/>
                  <a:gd name="T3" fmla="*/ 4 h 19"/>
                  <a:gd name="T4" fmla="*/ 4 w 15"/>
                  <a:gd name="T5" fmla="*/ 12 h 19"/>
                  <a:gd name="T6" fmla="*/ 9 w 15"/>
                  <a:gd name="T7" fmla="*/ 19 h 19"/>
                  <a:gd name="T8" fmla="*/ 15 w 15"/>
                  <a:gd name="T9" fmla="*/ 16 h 19"/>
                  <a:gd name="T10" fmla="*/ 11 w 15"/>
                  <a:gd name="T11" fmla="*/ 8 h 19"/>
                  <a:gd name="T12" fmla="*/ 7 w 15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2" y="8"/>
                      <a:pt x="4" y="12"/>
                    </a:cubicBezTo>
                    <a:cubicBezTo>
                      <a:pt x="7" y="15"/>
                      <a:pt x="9" y="19"/>
                      <a:pt x="9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3" y="12"/>
                      <a:pt x="11" y="8"/>
                    </a:cubicBezTo>
                    <a:cubicBezTo>
                      <a:pt x="9" y="4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10">
                <a:extLst>
                  <a:ext uri="{FF2B5EF4-FFF2-40B4-BE49-F238E27FC236}">
                    <a16:creationId xmlns="" xmlns:a16="http://schemas.microsoft.com/office/drawing/2014/main" id="{C3713E66-995D-4710-93E0-462DA2AC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400" y="3749675"/>
                <a:ext cx="41275" cy="55563"/>
              </a:xfrm>
              <a:custGeom>
                <a:avLst/>
                <a:gdLst>
                  <a:gd name="T0" fmla="*/ 6 w 14"/>
                  <a:gd name="T1" fmla="*/ 0 h 19"/>
                  <a:gd name="T2" fmla="*/ 0 w 14"/>
                  <a:gd name="T3" fmla="*/ 3 h 19"/>
                  <a:gd name="T4" fmla="*/ 3 w 14"/>
                  <a:gd name="T5" fmla="*/ 11 h 19"/>
                  <a:gd name="T6" fmla="*/ 7 w 14"/>
                  <a:gd name="T7" fmla="*/ 19 h 19"/>
                  <a:gd name="T8" fmla="*/ 14 w 14"/>
                  <a:gd name="T9" fmla="*/ 16 h 19"/>
                  <a:gd name="T10" fmla="*/ 10 w 14"/>
                  <a:gd name="T11" fmla="*/ 8 h 19"/>
                  <a:gd name="T12" fmla="*/ 6 w 1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7"/>
                      <a:pt x="3" y="11"/>
                    </a:cubicBezTo>
                    <a:cubicBezTo>
                      <a:pt x="5" y="15"/>
                      <a:pt x="7" y="19"/>
                      <a:pt x="7" y="19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2" y="12"/>
                      <a:pt x="10" y="8"/>
                    </a:cubicBezTo>
                    <a:cubicBezTo>
                      <a:pt x="8" y="4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211">
                <a:extLst>
                  <a:ext uri="{FF2B5EF4-FFF2-40B4-BE49-F238E27FC236}">
                    <a16:creationId xmlns="" xmlns:a16="http://schemas.microsoft.com/office/drawing/2014/main" id="{BD25D2B8-3BE2-413D-8C8C-E8FD345BF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650" y="3679825"/>
                <a:ext cx="38100" cy="55563"/>
              </a:xfrm>
              <a:custGeom>
                <a:avLst/>
                <a:gdLst>
                  <a:gd name="T0" fmla="*/ 7 w 13"/>
                  <a:gd name="T1" fmla="*/ 0 h 19"/>
                  <a:gd name="T2" fmla="*/ 0 w 13"/>
                  <a:gd name="T3" fmla="*/ 2 h 19"/>
                  <a:gd name="T4" fmla="*/ 3 w 13"/>
                  <a:gd name="T5" fmla="*/ 11 h 19"/>
                  <a:gd name="T6" fmla="*/ 6 w 13"/>
                  <a:gd name="T7" fmla="*/ 16 h 19"/>
                  <a:gd name="T8" fmla="*/ 7 w 13"/>
                  <a:gd name="T9" fmla="*/ 19 h 19"/>
                  <a:gd name="T10" fmla="*/ 13 w 13"/>
                  <a:gd name="T11" fmla="*/ 16 h 19"/>
                  <a:gd name="T12" fmla="*/ 12 w 13"/>
                  <a:gd name="T13" fmla="*/ 13 h 19"/>
                  <a:gd name="T14" fmla="*/ 10 w 13"/>
                  <a:gd name="T15" fmla="*/ 8 h 19"/>
                  <a:gd name="T16" fmla="*/ 7 w 13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6"/>
                      <a:pt x="3" y="11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5"/>
                      <a:pt x="12" y="13"/>
                    </a:cubicBezTo>
                    <a:cubicBezTo>
                      <a:pt x="12" y="12"/>
                      <a:pt x="11" y="10"/>
                      <a:pt x="10" y="8"/>
                    </a:cubicBezTo>
                    <a:cubicBezTo>
                      <a:pt x="8" y="4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212">
                <a:extLst>
                  <a:ext uri="{FF2B5EF4-FFF2-40B4-BE49-F238E27FC236}">
                    <a16:creationId xmlns="" xmlns:a16="http://schemas.microsoft.com/office/drawing/2014/main" id="{92F4F3C6-1EA5-4F15-8964-9ACD351AB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488" y="3605213"/>
                <a:ext cx="38100" cy="55563"/>
              </a:xfrm>
              <a:custGeom>
                <a:avLst/>
                <a:gdLst>
                  <a:gd name="T0" fmla="*/ 7 w 13"/>
                  <a:gd name="T1" fmla="*/ 0 h 19"/>
                  <a:gd name="T2" fmla="*/ 0 w 13"/>
                  <a:gd name="T3" fmla="*/ 2 h 19"/>
                  <a:gd name="T4" fmla="*/ 4 w 13"/>
                  <a:gd name="T5" fmla="*/ 11 h 19"/>
                  <a:gd name="T6" fmla="*/ 7 w 13"/>
                  <a:gd name="T7" fmla="*/ 19 h 19"/>
                  <a:gd name="T8" fmla="*/ 13 w 13"/>
                  <a:gd name="T9" fmla="*/ 17 h 19"/>
                  <a:gd name="T10" fmla="*/ 10 w 13"/>
                  <a:gd name="T11" fmla="*/ 8 h 19"/>
                  <a:gd name="T12" fmla="*/ 7 w 13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7"/>
                      <a:pt x="4" y="11"/>
                    </a:cubicBezTo>
                    <a:cubicBezTo>
                      <a:pt x="5" y="15"/>
                      <a:pt x="7" y="19"/>
                      <a:pt x="7" y="1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2" y="12"/>
                      <a:pt x="10" y="8"/>
                    </a:cubicBezTo>
                    <a:cubicBezTo>
                      <a:pt x="9" y="4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213">
                <a:extLst>
                  <a:ext uri="{FF2B5EF4-FFF2-40B4-BE49-F238E27FC236}">
                    <a16:creationId xmlns="" xmlns:a16="http://schemas.microsoft.com/office/drawing/2014/main" id="{D2BD07B6-D987-4D59-BF83-40CB9E20A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4675" y="3532188"/>
                <a:ext cx="34925" cy="55563"/>
              </a:xfrm>
              <a:custGeom>
                <a:avLst/>
                <a:gdLst>
                  <a:gd name="T0" fmla="*/ 13 w 22"/>
                  <a:gd name="T1" fmla="*/ 0 h 35"/>
                  <a:gd name="T2" fmla="*/ 0 w 22"/>
                  <a:gd name="T3" fmla="*/ 4 h 35"/>
                  <a:gd name="T4" fmla="*/ 11 w 22"/>
                  <a:gd name="T5" fmla="*/ 35 h 35"/>
                  <a:gd name="T6" fmla="*/ 22 w 22"/>
                  <a:gd name="T7" fmla="*/ 32 h 35"/>
                  <a:gd name="T8" fmla="*/ 13 w 22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5">
                    <a:moveTo>
                      <a:pt x="13" y="0"/>
                    </a:moveTo>
                    <a:lnTo>
                      <a:pt x="0" y="4"/>
                    </a:lnTo>
                    <a:lnTo>
                      <a:pt x="11" y="35"/>
                    </a:lnTo>
                    <a:lnTo>
                      <a:pt x="22" y="3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214">
                <a:extLst>
                  <a:ext uri="{FF2B5EF4-FFF2-40B4-BE49-F238E27FC236}">
                    <a16:creationId xmlns="" xmlns:a16="http://schemas.microsoft.com/office/drawing/2014/main" id="{97C0D1BC-510E-41FB-BBD9-50C8CCF4A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038" y="3459163"/>
                <a:ext cx="33338" cy="55563"/>
              </a:xfrm>
              <a:custGeom>
                <a:avLst/>
                <a:gdLst>
                  <a:gd name="T0" fmla="*/ 13 w 21"/>
                  <a:gd name="T1" fmla="*/ 0 h 35"/>
                  <a:gd name="T2" fmla="*/ 0 w 21"/>
                  <a:gd name="T3" fmla="*/ 2 h 35"/>
                  <a:gd name="T4" fmla="*/ 10 w 21"/>
                  <a:gd name="T5" fmla="*/ 35 h 35"/>
                  <a:gd name="T6" fmla="*/ 21 w 21"/>
                  <a:gd name="T7" fmla="*/ 31 h 35"/>
                  <a:gd name="T8" fmla="*/ 13 w 21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5">
                    <a:moveTo>
                      <a:pt x="13" y="0"/>
                    </a:moveTo>
                    <a:lnTo>
                      <a:pt x="0" y="2"/>
                    </a:lnTo>
                    <a:lnTo>
                      <a:pt x="10" y="35"/>
                    </a:lnTo>
                    <a:lnTo>
                      <a:pt x="21" y="3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215">
                <a:extLst>
                  <a:ext uri="{FF2B5EF4-FFF2-40B4-BE49-F238E27FC236}">
                    <a16:creationId xmlns="" xmlns:a16="http://schemas.microsoft.com/office/drawing/2014/main" id="{6CF02CE4-1E4E-4051-A7C7-00C3B8D69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6575" y="3382963"/>
                <a:ext cx="33338" cy="55563"/>
              </a:xfrm>
              <a:custGeom>
                <a:avLst/>
                <a:gdLst>
                  <a:gd name="T0" fmla="*/ 13 w 21"/>
                  <a:gd name="T1" fmla="*/ 0 h 35"/>
                  <a:gd name="T2" fmla="*/ 0 w 21"/>
                  <a:gd name="T3" fmla="*/ 2 h 35"/>
                  <a:gd name="T4" fmla="*/ 8 w 21"/>
                  <a:gd name="T5" fmla="*/ 35 h 35"/>
                  <a:gd name="T6" fmla="*/ 21 w 21"/>
                  <a:gd name="T7" fmla="*/ 31 h 35"/>
                  <a:gd name="T8" fmla="*/ 13 w 21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5">
                    <a:moveTo>
                      <a:pt x="13" y="0"/>
                    </a:moveTo>
                    <a:lnTo>
                      <a:pt x="0" y="2"/>
                    </a:lnTo>
                    <a:lnTo>
                      <a:pt x="8" y="35"/>
                    </a:lnTo>
                    <a:lnTo>
                      <a:pt x="21" y="3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216">
                <a:extLst>
                  <a:ext uri="{FF2B5EF4-FFF2-40B4-BE49-F238E27FC236}">
                    <a16:creationId xmlns="" xmlns:a16="http://schemas.microsoft.com/office/drawing/2014/main" id="{F95048F1-2E08-44C6-A287-0394914B8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306763"/>
                <a:ext cx="30163" cy="55563"/>
              </a:xfrm>
              <a:custGeom>
                <a:avLst/>
                <a:gdLst>
                  <a:gd name="T0" fmla="*/ 7 w 10"/>
                  <a:gd name="T1" fmla="*/ 0 h 19"/>
                  <a:gd name="T2" fmla="*/ 0 w 10"/>
                  <a:gd name="T3" fmla="*/ 1 h 19"/>
                  <a:gd name="T4" fmla="*/ 0 w 10"/>
                  <a:gd name="T5" fmla="*/ 4 h 19"/>
                  <a:gd name="T6" fmla="*/ 1 w 10"/>
                  <a:gd name="T7" fmla="*/ 10 h 19"/>
                  <a:gd name="T8" fmla="*/ 3 w 10"/>
                  <a:gd name="T9" fmla="*/ 19 h 19"/>
                  <a:gd name="T10" fmla="*/ 10 w 10"/>
                  <a:gd name="T11" fmla="*/ 17 h 19"/>
                  <a:gd name="T12" fmla="*/ 8 w 10"/>
                  <a:gd name="T13" fmla="*/ 9 h 19"/>
                  <a:gd name="T14" fmla="*/ 7 w 10"/>
                  <a:gd name="T15" fmla="*/ 3 h 19"/>
                  <a:gd name="T16" fmla="*/ 7 w 10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9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1" y="6"/>
                      <a:pt x="1" y="8"/>
                      <a:pt x="1" y="10"/>
                    </a:cubicBezTo>
                    <a:cubicBezTo>
                      <a:pt x="2" y="14"/>
                      <a:pt x="3" y="19"/>
                      <a:pt x="3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9" y="13"/>
                      <a:pt x="8" y="9"/>
                    </a:cubicBezTo>
                    <a:cubicBezTo>
                      <a:pt x="8" y="7"/>
                      <a:pt x="8" y="4"/>
                      <a:pt x="7" y="3"/>
                    </a:cubicBezTo>
                    <a:cubicBezTo>
                      <a:pt x="7" y="1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E942143A-E6FE-4A21-BEF4-A7FB208ADAC8}"/>
                </a:ext>
              </a:extLst>
            </p:cNvPr>
            <p:cNvGrpSpPr/>
            <p:nvPr/>
          </p:nvGrpSpPr>
          <p:grpSpPr>
            <a:xfrm>
              <a:off x="4635769" y="3388668"/>
              <a:ext cx="503238" cy="1017588"/>
              <a:chOff x="4324350" y="1801813"/>
              <a:chExt cx="503238" cy="1017588"/>
            </a:xfrm>
            <a:solidFill>
              <a:schemeClr val="tx2"/>
            </a:solidFill>
          </p:grpSpPr>
          <p:sp>
            <p:nvSpPr>
              <p:cNvPr id="46" name="Freeform 223">
                <a:extLst>
                  <a:ext uri="{FF2B5EF4-FFF2-40B4-BE49-F238E27FC236}">
                    <a16:creationId xmlns="" xmlns:a16="http://schemas.microsoft.com/office/drawing/2014/main" id="{0D830592-BABB-493C-BD2E-630466B0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350" y="2763838"/>
                <a:ext cx="25400" cy="55563"/>
              </a:xfrm>
              <a:custGeom>
                <a:avLst/>
                <a:gdLst>
                  <a:gd name="T0" fmla="*/ 16 w 16"/>
                  <a:gd name="T1" fmla="*/ 2 h 35"/>
                  <a:gd name="T2" fmla="*/ 3 w 16"/>
                  <a:gd name="T3" fmla="*/ 0 h 35"/>
                  <a:gd name="T4" fmla="*/ 0 w 16"/>
                  <a:gd name="T5" fmla="*/ 33 h 35"/>
                  <a:gd name="T6" fmla="*/ 12 w 16"/>
                  <a:gd name="T7" fmla="*/ 35 h 35"/>
                  <a:gd name="T8" fmla="*/ 16 w 16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5">
                    <a:moveTo>
                      <a:pt x="16" y="2"/>
                    </a:moveTo>
                    <a:lnTo>
                      <a:pt x="3" y="0"/>
                    </a:lnTo>
                    <a:lnTo>
                      <a:pt x="0" y="33"/>
                    </a:lnTo>
                    <a:lnTo>
                      <a:pt x="12" y="35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224">
                <a:extLst>
                  <a:ext uri="{FF2B5EF4-FFF2-40B4-BE49-F238E27FC236}">
                    <a16:creationId xmlns="" xmlns:a16="http://schemas.microsoft.com/office/drawing/2014/main" id="{E3525387-0A4B-41A5-8BF7-C9C8C3010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2687638"/>
                <a:ext cx="30163" cy="55563"/>
              </a:xfrm>
              <a:custGeom>
                <a:avLst/>
                <a:gdLst>
                  <a:gd name="T0" fmla="*/ 19 w 19"/>
                  <a:gd name="T1" fmla="*/ 2 h 35"/>
                  <a:gd name="T2" fmla="*/ 6 w 19"/>
                  <a:gd name="T3" fmla="*/ 0 h 35"/>
                  <a:gd name="T4" fmla="*/ 0 w 19"/>
                  <a:gd name="T5" fmla="*/ 33 h 35"/>
                  <a:gd name="T6" fmla="*/ 13 w 19"/>
                  <a:gd name="T7" fmla="*/ 35 h 35"/>
                  <a:gd name="T8" fmla="*/ 19 w 19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5">
                    <a:moveTo>
                      <a:pt x="19" y="2"/>
                    </a:moveTo>
                    <a:lnTo>
                      <a:pt x="6" y="0"/>
                    </a:lnTo>
                    <a:lnTo>
                      <a:pt x="0" y="33"/>
                    </a:lnTo>
                    <a:lnTo>
                      <a:pt x="13" y="35"/>
                    </a:lnTo>
                    <a:lnTo>
                      <a:pt x="19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225">
                <a:extLst>
                  <a:ext uri="{FF2B5EF4-FFF2-40B4-BE49-F238E27FC236}">
                    <a16:creationId xmlns="" xmlns:a16="http://schemas.microsoft.com/office/drawing/2014/main" id="{23C27844-3DCE-41DB-A884-0DFE0FFB7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6575" y="2611438"/>
                <a:ext cx="33338" cy="55563"/>
              </a:xfrm>
              <a:custGeom>
                <a:avLst/>
                <a:gdLst>
                  <a:gd name="T0" fmla="*/ 21 w 21"/>
                  <a:gd name="T1" fmla="*/ 4 h 35"/>
                  <a:gd name="T2" fmla="*/ 8 w 21"/>
                  <a:gd name="T3" fmla="*/ 0 h 35"/>
                  <a:gd name="T4" fmla="*/ 0 w 21"/>
                  <a:gd name="T5" fmla="*/ 31 h 35"/>
                  <a:gd name="T6" fmla="*/ 13 w 21"/>
                  <a:gd name="T7" fmla="*/ 35 h 35"/>
                  <a:gd name="T8" fmla="*/ 21 w 21"/>
                  <a:gd name="T9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5">
                    <a:moveTo>
                      <a:pt x="21" y="4"/>
                    </a:moveTo>
                    <a:lnTo>
                      <a:pt x="8" y="0"/>
                    </a:lnTo>
                    <a:lnTo>
                      <a:pt x="0" y="31"/>
                    </a:lnTo>
                    <a:lnTo>
                      <a:pt x="13" y="35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226">
                <a:extLst>
                  <a:ext uri="{FF2B5EF4-FFF2-40B4-BE49-F238E27FC236}">
                    <a16:creationId xmlns="" xmlns:a16="http://schemas.microsoft.com/office/drawing/2014/main" id="{526DEED7-C2E0-453E-903D-51FE6EB5C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038" y="2535238"/>
                <a:ext cx="36513" cy="55563"/>
              </a:xfrm>
              <a:custGeom>
                <a:avLst/>
                <a:gdLst>
                  <a:gd name="T0" fmla="*/ 23 w 23"/>
                  <a:gd name="T1" fmla="*/ 4 h 35"/>
                  <a:gd name="T2" fmla="*/ 10 w 23"/>
                  <a:gd name="T3" fmla="*/ 0 h 35"/>
                  <a:gd name="T4" fmla="*/ 0 w 23"/>
                  <a:gd name="T5" fmla="*/ 33 h 35"/>
                  <a:gd name="T6" fmla="*/ 13 w 23"/>
                  <a:gd name="T7" fmla="*/ 35 h 35"/>
                  <a:gd name="T8" fmla="*/ 23 w 23"/>
                  <a:gd name="T9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23" y="4"/>
                    </a:moveTo>
                    <a:lnTo>
                      <a:pt x="10" y="0"/>
                    </a:lnTo>
                    <a:lnTo>
                      <a:pt x="0" y="33"/>
                    </a:lnTo>
                    <a:lnTo>
                      <a:pt x="13" y="35"/>
                    </a:lnTo>
                    <a:lnTo>
                      <a:pt x="23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27">
                <a:extLst>
                  <a:ext uri="{FF2B5EF4-FFF2-40B4-BE49-F238E27FC236}">
                    <a16:creationId xmlns="" xmlns:a16="http://schemas.microsoft.com/office/drawing/2014/main" id="{3CD5CFAE-E0A8-458D-BA93-5F5324EC9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0" y="2462213"/>
                <a:ext cx="34925" cy="55563"/>
              </a:xfrm>
              <a:custGeom>
                <a:avLst/>
                <a:gdLst>
                  <a:gd name="T0" fmla="*/ 12 w 12"/>
                  <a:gd name="T1" fmla="*/ 2 h 19"/>
                  <a:gd name="T2" fmla="*/ 5 w 12"/>
                  <a:gd name="T3" fmla="*/ 0 h 19"/>
                  <a:gd name="T4" fmla="*/ 2 w 12"/>
                  <a:gd name="T5" fmla="*/ 8 h 19"/>
                  <a:gd name="T6" fmla="*/ 0 w 12"/>
                  <a:gd name="T7" fmla="*/ 14 h 19"/>
                  <a:gd name="T8" fmla="*/ 0 w 12"/>
                  <a:gd name="T9" fmla="*/ 17 h 19"/>
                  <a:gd name="T10" fmla="*/ 6 w 12"/>
                  <a:gd name="T11" fmla="*/ 19 h 19"/>
                  <a:gd name="T12" fmla="*/ 7 w 12"/>
                  <a:gd name="T13" fmla="*/ 16 h 19"/>
                  <a:gd name="T14" fmla="*/ 9 w 12"/>
                  <a:gd name="T15" fmla="*/ 11 h 19"/>
                  <a:gd name="T16" fmla="*/ 12 w 12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9">
                    <a:moveTo>
                      <a:pt x="12" y="2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4"/>
                      <a:pt x="2" y="8"/>
                    </a:cubicBezTo>
                    <a:cubicBezTo>
                      <a:pt x="2" y="11"/>
                      <a:pt x="1" y="13"/>
                      <a:pt x="0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7" y="18"/>
                      <a:pt x="7" y="16"/>
                    </a:cubicBezTo>
                    <a:cubicBezTo>
                      <a:pt x="8" y="15"/>
                      <a:pt x="8" y="13"/>
                      <a:pt x="9" y="11"/>
                    </a:cubicBezTo>
                    <a:cubicBezTo>
                      <a:pt x="11" y="6"/>
                      <a:pt x="12" y="2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28">
                <a:extLst>
                  <a:ext uri="{FF2B5EF4-FFF2-40B4-BE49-F238E27FC236}">
                    <a16:creationId xmlns="" xmlns:a16="http://schemas.microsoft.com/office/drawing/2014/main" id="{9F1FC2DA-708D-411F-863F-4BEFBA246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3" y="2389188"/>
                <a:ext cx="38100" cy="55563"/>
              </a:xfrm>
              <a:custGeom>
                <a:avLst/>
                <a:gdLst>
                  <a:gd name="T0" fmla="*/ 13 w 13"/>
                  <a:gd name="T1" fmla="*/ 3 h 19"/>
                  <a:gd name="T2" fmla="*/ 6 w 13"/>
                  <a:gd name="T3" fmla="*/ 0 h 19"/>
                  <a:gd name="T4" fmla="*/ 3 w 13"/>
                  <a:gd name="T5" fmla="*/ 8 h 19"/>
                  <a:gd name="T6" fmla="*/ 1 w 13"/>
                  <a:gd name="T7" fmla="*/ 14 h 19"/>
                  <a:gd name="T8" fmla="*/ 0 w 13"/>
                  <a:gd name="T9" fmla="*/ 17 h 19"/>
                  <a:gd name="T10" fmla="*/ 7 w 13"/>
                  <a:gd name="T11" fmla="*/ 19 h 19"/>
                  <a:gd name="T12" fmla="*/ 8 w 13"/>
                  <a:gd name="T13" fmla="*/ 16 h 19"/>
                  <a:gd name="T14" fmla="*/ 10 w 13"/>
                  <a:gd name="T15" fmla="*/ 11 h 19"/>
                  <a:gd name="T16" fmla="*/ 13 w 13"/>
                  <a:gd name="T17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13" y="3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4"/>
                      <a:pt x="3" y="8"/>
                    </a:cubicBezTo>
                    <a:cubicBezTo>
                      <a:pt x="2" y="10"/>
                      <a:pt x="2" y="12"/>
                      <a:pt x="1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8"/>
                      <a:pt x="8" y="16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1" y="7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229">
                <a:extLst>
                  <a:ext uri="{FF2B5EF4-FFF2-40B4-BE49-F238E27FC236}">
                    <a16:creationId xmlns="" xmlns:a16="http://schemas.microsoft.com/office/drawing/2014/main" id="{1F73EAFE-5564-459C-B41D-687FE0B8A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238" y="2314575"/>
                <a:ext cx="38100" cy="57150"/>
              </a:xfrm>
              <a:custGeom>
                <a:avLst/>
                <a:gdLst>
                  <a:gd name="T0" fmla="*/ 13 w 13"/>
                  <a:gd name="T1" fmla="*/ 3 h 19"/>
                  <a:gd name="T2" fmla="*/ 7 w 13"/>
                  <a:gd name="T3" fmla="*/ 0 h 19"/>
                  <a:gd name="T4" fmla="*/ 3 w 13"/>
                  <a:gd name="T5" fmla="*/ 8 h 19"/>
                  <a:gd name="T6" fmla="*/ 1 w 13"/>
                  <a:gd name="T7" fmla="*/ 14 h 19"/>
                  <a:gd name="T8" fmla="*/ 0 w 13"/>
                  <a:gd name="T9" fmla="*/ 17 h 19"/>
                  <a:gd name="T10" fmla="*/ 6 w 13"/>
                  <a:gd name="T11" fmla="*/ 19 h 19"/>
                  <a:gd name="T12" fmla="*/ 7 w 13"/>
                  <a:gd name="T13" fmla="*/ 17 h 19"/>
                  <a:gd name="T14" fmla="*/ 10 w 13"/>
                  <a:gd name="T15" fmla="*/ 11 h 19"/>
                  <a:gd name="T16" fmla="*/ 13 w 13"/>
                  <a:gd name="T17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13" y="3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5" y="4"/>
                      <a:pt x="3" y="8"/>
                    </a:cubicBezTo>
                    <a:cubicBezTo>
                      <a:pt x="2" y="11"/>
                      <a:pt x="1" y="13"/>
                      <a:pt x="1" y="14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7" y="18"/>
                      <a:pt x="7" y="17"/>
                    </a:cubicBezTo>
                    <a:cubicBezTo>
                      <a:pt x="8" y="15"/>
                      <a:pt x="9" y="13"/>
                      <a:pt x="10" y="11"/>
                    </a:cubicBezTo>
                    <a:cubicBezTo>
                      <a:pt x="11" y="7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230">
                <a:extLst>
                  <a:ext uri="{FF2B5EF4-FFF2-40B4-BE49-F238E27FC236}">
                    <a16:creationId xmlns="" xmlns:a16="http://schemas.microsoft.com/office/drawing/2014/main" id="{8DE557C4-50D2-433F-A0E0-E8BADB65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400" y="2244725"/>
                <a:ext cx="44450" cy="55563"/>
              </a:xfrm>
              <a:custGeom>
                <a:avLst/>
                <a:gdLst>
                  <a:gd name="T0" fmla="*/ 15 w 15"/>
                  <a:gd name="T1" fmla="*/ 3 h 19"/>
                  <a:gd name="T2" fmla="*/ 8 w 15"/>
                  <a:gd name="T3" fmla="*/ 0 h 19"/>
                  <a:gd name="T4" fmla="*/ 4 w 15"/>
                  <a:gd name="T5" fmla="*/ 8 h 19"/>
                  <a:gd name="T6" fmla="*/ 0 w 15"/>
                  <a:gd name="T7" fmla="*/ 16 h 19"/>
                  <a:gd name="T8" fmla="*/ 7 w 15"/>
                  <a:gd name="T9" fmla="*/ 19 h 19"/>
                  <a:gd name="T10" fmla="*/ 11 w 15"/>
                  <a:gd name="T11" fmla="*/ 11 h 19"/>
                  <a:gd name="T12" fmla="*/ 15 w 15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15" y="3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6" y="4"/>
                      <a:pt x="4" y="8"/>
                    </a:cubicBezTo>
                    <a:cubicBezTo>
                      <a:pt x="2" y="12"/>
                      <a:pt x="0" y="16"/>
                      <a:pt x="0" y="16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9" y="15"/>
                      <a:pt x="11" y="11"/>
                    </a:cubicBezTo>
                    <a:cubicBezTo>
                      <a:pt x="13" y="7"/>
                      <a:pt x="15" y="3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231">
                <a:extLst>
                  <a:ext uri="{FF2B5EF4-FFF2-40B4-BE49-F238E27FC236}">
                    <a16:creationId xmlns="" xmlns:a16="http://schemas.microsoft.com/office/drawing/2014/main" id="{0F018D1B-5BF9-4650-9C93-7520B1674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325" y="2178050"/>
                <a:ext cx="44450" cy="55563"/>
              </a:xfrm>
              <a:custGeom>
                <a:avLst/>
                <a:gdLst>
                  <a:gd name="T0" fmla="*/ 15 w 15"/>
                  <a:gd name="T1" fmla="*/ 3 h 19"/>
                  <a:gd name="T2" fmla="*/ 9 w 15"/>
                  <a:gd name="T3" fmla="*/ 0 h 19"/>
                  <a:gd name="T4" fmla="*/ 4 w 15"/>
                  <a:gd name="T5" fmla="*/ 7 h 19"/>
                  <a:gd name="T6" fmla="*/ 0 w 15"/>
                  <a:gd name="T7" fmla="*/ 15 h 19"/>
                  <a:gd name="T8" fmla="*/ 7 w 15"/>
                  <a:gd name="T9" fmla="*/ 19 h 19"/>
                  <a:gd name="T10" fmla="*/ 11 w 15"/>
                  <a:gd name="T11" fmla="*/ 11 h 19"/>
                  <a:gd name="T12" fmla="*/ 15 w 15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9">
                    <a:moveTo>
                      <a:pt x="15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6" y="4"/>
                      <a:pt x="4" y="7"/>
                    </a:cubicBezTo>
                    <a:cubicBezTo>
                      <a:pt x="2" y="11"/>
                      <a:pt x="0" y="15"/>
                      <a:pt x="0" y="15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9" y="15"/>
                      <a:pt x="11" y="11"/>
                    </a:cubicBezTo>
                    <a:cubicBezTo>
                      <a:pt x="13" y="7"/>
                      <a:pt x="15" y="3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232">
                <a:extLst>
                  <a:ext uri="{FF2B5EF4-FFF2-40B4-BE49-F238E27FC236}">
                    <a16:creationId xmlns="" xmlns:a16="http://schemas.microsoft.com/office/drawing/2014/main" id="{D76D948C-707D-4D9B-AB4C-4478B4CF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425" y="2109788"/>
                <a:ext cx="44450" cy="55563"/>
              </a:xfrm>
              <a:custGeom>
                <a:avLst/>
                <a:gdLst>
                  <a:gd name="T0" fmla="*/ 15 w 15"/>
                  <a:gd name="T1" fmla="*/ 3 h 19"/>
                  <a:gd name="T2" fmla="*/ 9 w 15"/>
                  <a:gd name="T3" fmla="*/ 0 h 19"/>
                  <a:gd name="T4" fmla="*/ 8 w 15"/>
                  <a:gd name="T5" fmla="*/ 2 h 19"/>
                  <a:gd name="T6" fmla="*/ 5 w 15"/>
                  <a:gd name="T7" fmla="*/ 7 h 19"/>
                  <a:gd name="T8" fmla="*/ 0 w 15"/>
                  <a:gd name="T9" fmla="*/ 15 h 19"/>
                  <a:gd name="T10" fmla="*/ 6 w 15"/>
                  <a:gd name="T11" fmla="*/ 19 h 19"/>
                  <a:gd name="T12" fmla="*/ 11 w 15"/>
                  <a:gd name="T13" fmla="*/ 11 h 19"/>
                  <a:gd name="T14" fmla="*/ 14 w 15"/>
                  <a:gd name="T15" fmla="*/ 6 h 19"/>
                  <a:gd name="T16" fmla="*/ 15 w 15"/>
                  <a:gd name="T17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9">
                    <a:moveTo>
                      <a:pt x="15" y="3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1"/>
                      <a:pt x="8" y="2"/>
                    </a:cubicBezTo>
                    <a:cubicBezTo>
                      <a:pt x="7" y="3"/>
                      <a:pt x="6" y="5"/>
                      <a:pt x="5" y="7"/>
                    </a:cubicBezTo>
                    <a:cubicBezTo>
                      <a:pt x="2" y="11"/>
                      <a:pt x="0" y="15"/>
                      <a:pt x="0" y="1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8" y="15"/>
                      <a:pt x="11" y="11"/>
                    </a:cubicBezTo>
                    <a:cubicBezTo>
                      <a:pt x="12" y="9"/>
                      <a:pt x="13" y="7"/>
                      <a:pt x="14" y="6"/>
                    </a:cubicBezTo>
                    <a:cubicBezTo>
                      <a:pt x="15" y="4"/>
                      <a:pt x="15" y="3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233">
                <a:extLst>
                  <a:ext uri="{FF2B5EF4-FFF2-40B4-BE49-F238E27FC236}">
                    <a16:creationId xmlns="" xmlns:a16="http://schemas.microsoft.com/office/drawing/2014/main" id="{DF1E5607-B94B-4721-AD0A-3D52DF94E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700" y="2043113"/>
                <a:ext cx="46038" cy="55563"/>
              </a:xfrm>
              <a:custGeom>
                <a:avLst/>
                <a:gdLst>
                  <a:gd name="T0" fmla="*/ 16 w 16"/>
                  <a:gd name="T1" fmla="*/ 4 h 19"/>
                  <a:gd name="T2" fmla="*/ 10 w 16"/>
                  <a:gd name="T3" fmla="*/ 0 h 19"/>
                  <a:gd name="T4" fmla="*/ 5 w 16"/>
                  <a:gd name="T5" fmla="*/ 8 h 19"/>
                  <a:gd name="T6" fmla="*/ 0 w 16"/>
                  <a:gd name="T7" fmla="*/ 15 h 19"/>
                  <a:gd name="T8" fmla="*/ 6 w 16"/>
                  <a:gd name="T9" fmla="*/ 19 h 19"/>
                  <a:gd name="T10" fmla="*/ 11 w 16"/>
                  <a:gd name="T11" fmla="*/ 12 h 19"/>
                  <a:gd name="T12" fmla="*/ 16 w 16"/>
                  <a:gd name="T1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9">
                    <a:moveTo>
                      <a:pt x="16" y="4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7" y="4"/>
                      <a:pt x="5" y="8"/>
                    </a:cubicBezTo>
                    <a:cubicBezTo>
                      <a:pt x="2" y="12"/>
                      <a:pt x="0" y="15"/>
                      <a:pt x="0" y="15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8" y="15"/>
                      <a:pt x="11" y="12"/>
                    </a:cubicBezTo>
                    <a:cubicBezTo>
                      <a:pt x="13" y="8"/>
                      <a:pt x="16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234">
                <a:extLst>
                  <a:ext uri="{FF2B5EF4-FFF2-40B4-BE49-F238E27FC236}">
                    <a16:creationId xmlns="" xmlns:a16="http://schemas.microsoft.com/office/drawing/2014/main" id="{E3540189-F034-4512-8831-525CD899C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150" y="1981200"/>
                <a:ext cx="46038" cy="52388"/>
              </a:xfrm>
              <a:custGeom>
                <a:avLst/>
                <a:gdLst>
                  <a:gd name="T0" fmla="*/ 16 w 16"/>
                  <a:gd name="T1" fmla="*/ 4 h 18"/>
                  <a:gd name="T2" fmla="*/ 10 w 16"/>
                  <a:gd name="T3" fmla="*/ 0 h 18"/>
                  <a:gd name="T4" fmla="*/ 9 w 16"/>
                  <a:gd name="T5" fmla="*/ 2 h 18"/>
                  <a:gd name="T6" fmla="*/ 5 w 16"/>
                  <a:gd name="T7" fmla="*/ 7 h 18"/>
                  <a:gd name="T8" fmla="*/ 0 w 16"/>
                  <a:gd name="T9" fmla="*/ 14 h 18"/>
                  <a:gd name="T10" fmla="*/ 6 w 16"/>
                  <a:gd name="T11" fmla="*/ 18 h 18"/>
                  <a:gd name="T12" fmla="*/ 11 w 16"/>
                  <a:gd name="T13" fmla="*/ 11 h 18"/>
                  <a:gd name="T14" fmla="*/ 14 w 16"/>
                  <a:gd name="T15" fmla="*/ 6 h 18"/>
                  <a:gd name="T16" fmla="*/ 16 w 16"/>
                  <a:gd name="T1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8">
                    <a:moveTo>
                      <a:pt x="16" y="4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9" y="2"/>
                    </a:cubicBezTo>
                    <a:cubicBezTo>
                      <a:pt x="8" y="3"/>
                      <a:pt x="6" y="5"/>
                      <a:pt x="5" y="7"/>
                    </a:cubicBezTo>
                    <a:cubicBezTo>
                      <a:pt x="2" y="11"/>
                      <a:pt x="0" y="14"/>
                      <a:pt x="0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8" y="15"/>
                      <a:pt x="11" y="11"/>
                    </a:cubicBezTo>
                    <a:cubicBezTo>
                      <a:pt x="12" y="9"/>
                      <a:pt x="13" y="8"/>
                      <a:pt x="14" y="6"/>
                    </a:cubicBezTo>
                    <a:cubicBezTo>
                      <a:pt x="15" y="5"/>
                      <a:pt x="16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235">
                <a:extLst>
                  <a:ext uri="{FF2B5EF4-FFF2-40B4-BE49-F238E27FC236}">
                    <a16:creationId xmlns="" xmlns:a16="http://schemas.microsoft.com/office/drawing/2014/main" id="{72D68055-DCD6-4A4F-8855-3742D7D91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1919288"/>
                <a:ext cx="47625" cy="52388"/>
              </a:xfrm>
              <a:custGeom>
                <a:avLst/>
                <a:gdLst>
                  <a:gd name="T0" fmla="*/ 30 w 30"/>
                  <a:gd name="T1" fmla="*/ 7 h 33"/>
                  <a:gd name="T2" fmla="*/ 20 w 30"/>
                  <a:gd name="T3" fmla="*/ 0 h 33"/>
                  <a:gd name="T4" fmla="*/ 0 w 30"/>
                  <a:gd name="T5" fmla="*/ 26 h 33"/>
                  <a:gd name="T6" fmla="*/ 9 w 30"/>
                  <a:gd name="T7" fmla="*/ 33 h 33"/>
                  <a:gd name="T8" fmla="*/ 30 w 30"/>
                  <a:gd name="T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30" y="7"/>
                    </a:moveTo>
                    <a:lnTo>
                      <a:pt x="20" y="0"/>
                    </a:lnTo>
                    <a:lnTo>
                      <a:pt x="0" y="26"/>
                    </a:lnTo>
                    <a:lnTo>
                      <a:pt x="9" y="33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236">
                <a:extLst>
                  <a:ext uri="{FF2B5EF4-FFF2-40B4-BE49-F238E27FC236}">
                    <a16:creationId xmlns="" xmlns:a16="http://schemas.microsoft.com/office/drawing/2014/main" id="{6406FFA4-9486-4450-94C7-608BC6709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5988" y="1860550"/>
                <a:ext cx="49213" cy="52388"/>
              </a:xfrm>
              <a:custGeom>
                <a:avLst/>
                <a:gdLst>
                  <a:gd name="T0" fmla="*/ 31 w 31"/>
                  <a:gd name="T1" fmla="*/ 7 h 33"/>
                  <a:gd name="T2" fmla="*/ 20 w 31"/>
                  <a:gd name="T3" fmla="*/ 0 h 33"/>
                  <a:gd name="T4" fmla="*/ 0 w 31"/>
                  <a:gd name="T5" fmla="*/ 24 h 33"/>
                  <a:gd name="T6" fmla="*/ 9 w 31"/>
                  <a:gd name="T7" fmla="*/ 33 h 33"/>
                  <a:gd name="T8" fmla="*/ 31 w 31"/>
                  <a:gd name="T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31" y="7"/>
                    </a:moveTo>
                    <a:lnTo>
                      <a:pt x="20" y="0"/>
                    </a:lnTo>
                    <a:lnTo>
                      <a:pt x="0" y="24"/>
                    </a:lnTo>
                    <a:lnTo>
                      <a:pt x="9" y="33"/>
                    </a:lnTo>
                    <a:lnTo>
                      <a:pt x="31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237">
                <a:extLst>
                  <a:ext uri="{FF2B5EF4-FFF2-40B4-BE49-F238E27FC236}">
                    <a16:creationId xmlns="" xmlns:a16="http://schemas.microsoft.com/office/drawing/2014/main" id="{63D03842-046A-4BCE-9AC8-C928441FF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200" y="1801813"/>
                <a:ext cx="52388" cy="52388"/>
              </a:xfrm>
              <a:custGeom>
                <a:avLst/>
                <a:gdLst>
                  <a:gd name="T0" fmla="*/ 33 w 33"/>
                  <a:gd name="T1" fmla="*/ 9 h 33"/>
                  <a:gd name="T2" fmla="*/ 24 w 33"/>
                  <a:gd name="T3" fmla="*/ 0 h 33"/>
                  <a:gd name="T4" fmla="*/ 0 w 33"/>
                  <a:gd name="T5" fmla="*/ 24 h 33"/>
                  <a:gd name="T6" fmla="*/ 9 w 33"/>
                  <a:gd name="T7" fmla="*/ 33 h 33"/>
                  <a:gd name="T8" fmla="*/ 33 w 33"/>
                  <a:gd name="T9" fmla="*/ 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33" y="9"/>
                    </a:moveTo>
                    <a:lnTo>
                      <a:pt x="24" y="0"/>
                    </a:lnTo>
                    <a:lnTo>
                      <a:pt x="0" y="24"/>
                    </a:lnTo>
                    <a:lnTo>
                      <a:pt x="9" y="33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F08BDE64-721F-454E-A6F5-502B20F133AC}"/>
                </a:ext>
              </a:extLst>
            </p:cNvPr>
            <p:cNvGrpSpPr/>
            <p:nvPr/>
          </p:nvGrpSpPr>
          <p:grpSpPr>
            <a:xfrm>
              <a:off x="5142182" y="2872730"/>
              <a:ext cx="1169988" cy="512763"/>
              <a:chOff x="4830763" y="1285875"/>
              <a:chExt cx="1169988" cy="512763"/>
            </a:xfrm>
            <a:solidFill>
              <a:schemeClr val="tx2"/>
            </a:solidFill>
          </p:grpSpPr>
          <p:sp>
            <p:nvSpPr>
              <p:cNvPr id="62" name="Freeform 238">
                <a:extLst>
                  <a:ext uri="{FF2B5EF4-FFF2-40B4-BE49-F238E27FC236}">
                    <a16:creationId xmlns="" xmlns:a16="http://schemas.microsoft.com/office/drawing/2014/main" id="{ACB2E76B-709B-4770-A153-672752DDB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763" y="1749425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4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4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239">
                <a:extLst>
                  <a:ext uri="{FF2B5EF4-FFF2-40B4-BE49-F238E27FC236}">
                    <a16:creationId xmlns="" xmlns:a16="http://schemas.microsoft.com/office/drawing/2014/main" id="{6071E254-BB97-47BD-BDFC-7FC1A4D7B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325" y="1697038"/>
                <a:ext cx="52388" cy="49213"/>
              </a:xfrm>
              <a:custGeom>
                <a:avLst/>
                <a:gdLst>
                  <a:gd name="T0" fmla="*/ 33 w 33"/>
                  <a:gd name="T1" fmla="*/ 9 h 31"/>
                  <a:gd name="T2" fmla="*/ 26 w 33"/>
                  <a:gd name="T3" fmla="*/ 0 h 31"/>
                  <a:gd name="T4" fmla="*/ 0 w 33"/>
                  <a:gd name="T5" fmla="*/ 22 h 31"/>
                  <a:gd name="T6" fmla="*/ 9 w 33"/>
                  <a:gd name="T7" fmla="*/ 31 h 31"/>
                  <a:gd name="T8" fmla="*/ 33 w 33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33" y="9"/>
                    </a:moveTo>
                    <a:lnTo>
                      <a:pt x="26" y="0"/>
                    </a:lnTo>
                    <a:lnTo>
                      <a:pt x="0" y="22"/>
                    </a:lnTo>
                    <a:lnTo>
                      <a:pt x="9" y="31"/>
                    </a:lnTo>
                    <a:lnTo>
                      <a:pt x="3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240">
                <a:extLst>
                  <a:ext uri="{FF2B5EF4-FFF2-40B4-BE49-F238E27FC236}">
                    <a16:creationId xmlns="" xmlns:a16="http://schemas.microsoft.com/office/drawing/2014/main" id="{99535EF8-DB48-48D2-8730-8936617FB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063" y="1646238"/>
                <a:ext cx="55563" cy="50800"/>
              </a:xfrm>
              <a:custGeom>
                <a:avLst/>
                <a:gdLst>
                  <a:gd name="T0" fmla="*/ 35 w 35"/>
                  <a:gd name="T1" fmla="*/ 11 h 32"/>
                  <a:gd name="T2" fmla="*/ 26 w 35"/>
                  <a:gd name="T3" fmla="*/ 0 h 32"/>
                  <a:gd name="T4" fmla="*/ 0 w 35"/>
                  <a:gd name="T5" fmla="*/ 20 h 32"/>
                  <a:gd name="T6" fmla="*/ 9 w 35"/>
                  <a:gd name="T7" fmla="*/ 32 h 32"/>
                  <a:gd name="T8" fmla="*/ 35 w 35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35" y="11"/>
                    </a:moveTo>
                    <a:lnTo>
                      <a:pt x="26" y="0"/>
                    </a:lnTo>
                    <a:lnTo>
                      <a:pt x="0" y="20"/>
                    </a:lnTo>
                    <a:lnTo>
                      <a:pt x="9" y="32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241">
                <a:extLst>
                  <a:ext uri="{FF2B5EF4-FFF2-40B4-BE49-F238E27FC236}">
                    <a16:creationId xmlns="" xmlns:a16="http://schemas.microsoft.com/office/drawing/2014/main" id="{C7E0FCBB-E4E7-4687-9BAE-FBB297FAB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6975" y="1600200"/>
                <a:ext cx="55563" cy="49213"/>
              </a:xfrm>
              <a:custGeom>
                <a:avLst/>
                <a:gdLst>
                  <a:gd name="T0" fmla="*/ 35 w 35"/>
                  <a:gd name="T1" fmla="*/ 11 h 31"/>
                  <a:gd name="T2" fmla="*/ 28 w 35"/>
                  <a:gd name="T3" fmla="*/ 0 h 31"/>
                  <a:gd name="T4" fmla="*/ 0 w 35"/>
                  <a:gd name="T5" fmla="*/ 20 h 31"/>
                  <a:gd name="T6" fmla="*/ 9 w 35"/>
                  <a:gd name="T7" fmla="*/ 31 h 31"/>
                  <a:gd name="T8" fmla="*/ 35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35" y="11"/>
                    </a:moveTo>
                    <a:lnTo>
                      <a:pt x="28" y="0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3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242">
                <a:extLst>
                  <a:ext uri="{FF2B5EF4-FFF2-40B4-BE49-F238E27FC236}">
                    <a16:creationId xmlns="" xmlns:a16="http://schemas.microsoft.com/office/drawing/2014/main" id="{5F98D945-7787-45FE-81B7-3CA1AD00E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0475" y="1558925"/>
                <a:ext cx="57150" cy="42863"/>
              </a:xfrm>
              <a:custGeom>
                <a:avLst/>
                <a:gdLst>
                  <a:gd name="T0" fmla="*/ 19 w 19"/>
                  <a:gd name="T1" fmla="*/ 6 h 15"/>
                  <a:gd name="T2" fmla="*/ 15 w 19"/>
                  <a:gd name="T3" fmla="*/ 0 h 15"/>
                  <a:gd name="T4" fmla="*/ 8 w 19"/>
                  <a:gd name="T5" fmla="*/ 4 h 15"/>
                  <a:gd name="T6" fmla="*/ 2 w 19"/>
                  <a:gd name="T7" fmla="*/ 8 h 15"/>
                  <a:gd name="T8" fmla="*/ 0 w 19"/>
                  <a:gd name="T9" fmla="*/ 9 h 15"/>
                  <a:gd name="T10" fmla="*/ 4 w 19"/>
                  <a:gd name="T11" fmla="*/ 15 h 15"/>
                  <a:gd name="T12" fmla="*/ 6 w 19"/>
                  <a:gd name="T13" fmla="*/ 14 h 15"/>
                  <a:gd name="T14" fmla="*/ 11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1" y="2"/>
                      <a:pt x="8" y="4"/>
                    </a:cubicBezTo>
                    <a:cubicBezTo>
                      <a:pt x="6" y="6"/>
                      <a:pt x="4" y="7"/>
                      <a:pt x="2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6" y="14"/>
                    </a:cubicBezTo>
                    <a:cubicBezTo>
                      <a:pt x="8" y="13"/>
                      <a:pt x="10" y="12"/>
                      <a:pt x="11" y="10"/>
                    </a:cubicBezTo>
                    <a:cubicBezTo>
                      <a:pt x="15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243">
                <a:extLst>
                  <a:ext uri="{FF2B5EF4-FFF2-40B4-BE49-F238E27FC236}">
                    <a16:creationId xmlns="" xmlns:a16="http://schemas.microsoft.com/office/drawing/2014/main" id="{1F42EC9E-6CAC-4ABB-A84D-A6CF123FA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5563" y="15176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0 w 19"/>
                  <a:gd name="T7" fmla="*/ 9 h 15"/>
                  <a:gd name="T8" fmla="*/ 4 w 19"/>
                  <a:gd name="T9" fmla="*/ 15 h 15"/>
                  <a:gd name="T10" fmla="*/ 12 w 19"/>
                  <a:gd name="T11" fmla="*/ 10 h 15"/>
                  <a:gd name="T12" fmla="*/ 19 w 19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9"/>
                      <a:pt x="0" y="9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8" y="12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244">
                <a:extLst>
                  <a:ext uri="{FF2B5EF4-FFF2-40B4-BE49-F238E27FC236}">
                    <a16:creationId xmlns="" xmlns:a16="http://schemas.microsoft.com/office/drawing/2014/main" id="{E1C8EC19-3EE9-4E1B-8621-11089F697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3825" y="1479550"/>
                <a:ext cx="55563" cy="44450"/>
              </a:xfrm>
              <a:custGeom>
                <a:avLst/>
                <a:gdLst>
                  <a:gd name="T0" fmla="*/ 19 w 19"/>
                  <a:gd name="T1" fmla="*/ 6 h 15"/>
                  <a:gd name="T2" fmla="*/ 16 w 19"/>
                  <a:gd name="T3" fmla="*/ 0 h 15"/>
                  <a:gd name="T4" fmla="*/ 8 w 19"/>
                  <a:gd name="T5" fmla="*/ 4 h 15"/>
                  <a:gd name="T6" fmla="*/ 3 w 19"/>
                  <a:gd name="T7" fmla="*/ 7 h 15"/>
                  <a:gd name="T8" fmla="*/ 0 w 19"/>
                  <a:gd name="T9" fmla="*/ 8 h 15"/>
                  <a:gd name="T10" fmla="*/ 4 w 19"/>
                  <a:gd name="T11" fmla="*/ 15 h 15"/>
                  <a:gd name="T12" fmla="*/ 6 w 19"/>
                  <a:gd name="T13" fmla="*/ 13 h 15"/>
                  <a:gd name="T14" fmla="*/ 12 w 19"/>
                  <a:gd name="T15" fmla="*/ 10 h 15"/>
                  <a:gd name="T16" fmla="*/ 19 w 19"/>
                  <a:gd name="T17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9" y="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6" y="5"/>
                      <a:pt x="4" y="6"/>
                      <a:pt x="3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4"/>
                      <a:pt x="6" y="13"/>
                    </a:cubicBezTo>
                    <a:cubicBezTo>
                      <a:pt x="8" y="12"/>
                      <a:pt x="10" y="11"/>
                      <a:pt x="12" y="10"/>
                    </a:cubicBezTo>
                    <a:cubicBezTo>
                      <a:pt x="16" y="8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245">
                <a:extLst>
                  <a:ext uri="{FF2B5EF4-FFF2-40B4-BE49-F238E27FC236}">
                    <a16:creationId xmlns="" xmlns:a16="http://schemas.microsoft.com/office/drawing/2014/main" id="{64220D62-F886-4F99-9D8C-C37206338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675" y="1444625"/>
                <a:ext cx="55563" cy="41275"/>
              </a:xfrm>
              <a:custGeom>
                <a:avLst/>
                <a:gdLst>
                  <a:gd name="T0" fmla="*/ 19 w 19"/>
                  <a:gd name="T1" fmla="*/ 7 h 14"/>
                  <a:gd name="T2" fmla="*/ 16 w 19"/>
                  <a:gd name="T3" fmla="*/ 0 h 14"/>
                  <a:gd name="T4" fmla="*/ 8 w 19"/>
                  <a:gd name="T5" fmla="*/ 4 h 14"/>
                  <a:gd name="T6" fmla="*/ 0 w 19"/>
                  <a:gd name="T7" fmla="*/ 8 h 14"/>
                  <a:gd name="T8" fmla="*/ 3 w 19"/>
                  <a:gd name="T9" fmla="*/ 14 h 14"/>
                  <a:gd name="T10" fmla="*/ 11 w 19"/>
                  <a:gd name="T11" fmla="*/ 10 h 14"/>
                  <a:gd name="T12" fmla="*/ 19 w 19"/>
                  <a:gd name="T13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2"/>
                      <a:pt x="8" y="4"/>
                    </a:cubicBezTo>
                    <a:cubicBezTo>
                      <a:pt x="4" y="6"/>
                      <a:pt x="0" y="8"/>
                      <a:pt x="0" y="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7" y="12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246">
                <a:extLst>
                  <a:ext uri="{FF2B5EF4-FFF2-40B4-BE49-F238E27FC236}">
                    <a16:creationId xmlns="" xmlns:a16="http://schemas.microsoft.com/office/drawing/2014/main" id="{3181D51A-A866-4A97-899C-C577D243E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525" y="1414463"/>
                <a:ext cx="55563" cy="38100"/>
              </a:xfrm>
              <a:custGeom>
                <a:avLst/>
                <a:gdLst>
                  <a:gd name="T0" fmla="*/ 19 w 19"/>
                  <a:gd name="T1" fmla="*/ 6 h 13"/>
                  <a:gd name="T2" fmla="*/ 17 w 19"/>
                  <a:gd name="T3" fmla="*/ 0 h 13"/>
                  <a:gd name="T4" fmla="*/ 14 w 19"/>
                  <a:gd name="T5" fmla="*/ 1 h 13"/>
                  <a:gd name="T6" fmla="*/ 8 w 19"/>
                  <a:gd name="T7" fmla="*/ 3 h 13"/>
                  <a:gd name="T8" fmla="*/ 0 w 19"/>
                  <a:gd name="T9" fmla="*/ 7 h 13"/>
                  <a:gd name="T10" fmla="*/ 3 w 19"/>
                  <a:gd name="T11" fmla="*/ 13 h 13"/>
                  <a:gd name="T12" fmla="*/ 11 w 19"/>
                  <a:gd name="T13" fmla="*/ 9 h 13"/>
                  <a:gd name="T14" fmla="*/ 17 w 19"/>
                  <a:gd name="T15" fmla="*/ 7 h 13"/>
                  <a:gd name="T16" fmla="*/ 19 w 19"/>
                  <a:gd name="T1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1"/>
                    </a:cubicBezTo>
                    <a:cubicBezTo>
                      <a:pt x="12" y="1"/>
                      <a:pt x="10" y="2"/>
                      <a:pt x="8" y="3"/>
                    </a:cubicBezTo>
                    <a:cubicBezTo>
                      <a:pt x="4" y="5"/>
                      <a:pt x="0" y="7"/>
                      <a:pt x="0" y="7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7" y="11"/>
                      <a:pt x="11" y="9"/>
                    </a:cubicBezTo>
                    <a:cubicBezTo>
                      <a:pt x="13" y="9"/>
                      <a:pt x="15" y="8"/>
                      <a:pt x="17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247">
                <a:extLst>
                  <a:ext uri="{FF2B5EF4-FFF2-40B4-BE49-F238E27FC236}">
                    <a16:creationId xmlns="" xmlns:a16="http://schemas.microsoft.com/office/drawing/2014/main" id="{5C6B90F4-E559-4321-9933-EF5560498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6550" y="1385888"/>
                <a:ext cx="57150" cy="38100"/>
              </a:xfrm>
              <a:custGeom>
                <a:avLst/>
                <a:gdLst>
                  <a:gd name="T0" fmla="*/ 19 w 19"/>
                  <a:gd name="T1" fmla="*/ 7 h 13"/>
                  <a:gd name="T2" fmla="*/ 16 w 19"/>
                  <a:gd name="T3" fmla="*/ 0 h 13"/>
                  <a:gd name="T4" fmla="*/ 8 w 19"/>
                  <a:gd name="T5" fmla="*/ 3 h 13"/>
                  <a:gd name="T6" fmla="*/ 0 w 19"/>
                  <a:gd name="T7" fmla="*/ 6 h 13"/>
                  <a:gd name="T8" fmla="*/ 2 w 19"/>
                  <a:gd name="T9" fmla="*/ 13 h 13"/>
                  <a:gd name="T10" fmla="*/ 11 w 19"/>
                  <a:gd name="T11" fmla="*/ 10 h 13"/>
                  <a:gd name="T12" fmla="*/ 19 w 19"/>
                  <a:gd name="T1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9" y="7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2" y="1"/>
                      <a:pt x="8" y="3"/>
                    </a:cubicBezTo>
                    <a:cubicBezTo>
                      <a:pt x="4" y="5"/>
                      <a:pt x="0" y="6"/>
                      <a:pt x="0" y="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6" y="11"/>
                      <a:pt x="11" y="10"/>
                    </a:cubicBezTo>
                    <a:cubicBezTo>
                      <a:pt x="15" y="8"/>
                      <a:pt x="19" y="7"/>
                      <a:pt x="19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248">
                <a:extLst>
                  <a:ext uri="{FF2B5EF4-FFF2-40B4-BE49-F238E27FC236}">
                    <a16:creationId xmlns="" xmlns:a16="http://schemas.microsoft.com/office/drawing/2014/main" id="{10D16FBC-965E-4F91-AA8F-58ECA89A0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1362075"/>
                <a:ext cx="55563" cy="34925"/>
              </a:xfrm>
              <a:custGeom>
                <a:avLst/>
                <a:gdLst>
                  <a:gd name="T0" fmla="*/ 19 w 19"/>
                  <a:gd name="T1" fmla="*/ 6 h 12"/>
                  <a:gd name="T2" fmla="*/ 17 w 19"/>
                  <a:gd name="T3" fmla="*/ 0 h 12"/>
                  <a:gd name="T4" fmla="*/ 14 w 19"/>
                  <a:gd name="T5" fmla="*/ 0 h 12"/>
                  <a:gd name="T6" fmla="*/ 8 w 19"/>
                  <a:gd name="T7" fmla="*/ 2 h 12"/>
                  <a:gd name="T8" fmla="*/ 0 w 19"/>
                  <a:gd name="T9" fmla="*/ 5 h 12"/>
                  <a:gd name="T10" fmla="*/ 2 w 19"/>
                  <a:gd name="T11" fmla="*/ 12 h 12"/>
                  <a:gd name="T12" fmla="*/ 10 w 19"/>
                  <a:gd name="T13" fmla="*/ 9 h 12"/>
                  <a:gd name="T14" fmla="*/ 16 w 19"/>
                  <a:gd name="T15" fmla="*/ 7 h 12"/>
                  <a:gd name="T16" fmla="*/ 19 w 19"/>
                  <a:gd name="T1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19" y="6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2" y="1"/>
                      <a:pt x="10" y="2"/>
                      <a:pt x="8" y="2"/>
                    </a:cubicBezTo>
                    <a:cubicBezTo>
                      <a:pt x="4" y="4"/>
                      <a:pt x="0" y="5"/>
                      <a:pt x="0" y="5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6" y="10"/>
                      <a:pt x="10" y="9"/>
                    </a:cubicBezTo>
                    <a:cubicBezTo>
                      <a:pt x="12" y="8"/>
                      <a:pt x="15" y="8"/>
                      <a:pt x="16" y="7"/>
                    </a:cubicBezTo>
                    <a:cubicBezTo>
                      <a:pt x="18" y="7"/>
                      <a:pt x="19" y="6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249">
                <a:extLst>
                  <a:ext uri="{FF2B5EF4-FFF2-40B4-BE49-F238E27FC236}">
                    <a16:creationId xmlns="" xmlns:a16="http://schemas.microsoft.com/office/drawing/2014/main" id="{D0AB13FB-55E5-473F-A2EC-CE05815BB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4188" y="1338263"/>
                <a:ext cx="55563" cy="34925"/>
              </a:xfrm>
              <a:custGeom>
                <a:avLst/>
                <a:gdLst>
                  <a:gd name="T0" fmla="*/ 35 w 35"/>
                  <a:gd name="T1" fmla="*/ 13 h 22"/>
                  <a:gd name="T2" fmla="*/ 31 w 35"/>
                  <a:gd name="T3" fmla="*/ 0 h 22"/>
                  <a:gd name="T4" fmla="*/ 0 w 35"/>
                  <a:gd name="T5" fmla="*/ 9 h 22"/>
                  <a:gd name="T6" fmla="*/ 3 w 35"/>
                  <a:gd name="T7" fmla="*/ 22 h 22"/>
                  <a:gd name="T8" fmla="*/ 35 w 35"/>
                  <a:gd name="T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2">
                    <a:moveTo>
                      <a:pt x="35" y="13"/>
                    </a:moveTo>
                    <a:lnTo>
                      <a:pt x="31" y="0"/>
                    </a:lnTo>
                    <a:lnTo>
                      <a:pt x="0" y="9"/>
                    </a:lnTo>
                    <a:lnTo>
                      <a:pt x="3" y="22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250">
                <a:extLst>
                  <a:ext uri="{FF2B5EF4-FFF2-40B4-BE49-F238E27FC236}">
                    <a16:creationId xmlns="" xmlns:a16="http://schemas.microsoft.com/office/drawing/2014/main" id="{0BBDB1C6-DCD9-480D-BEE3-92A71E2BD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0388" y="1320800"/>
                <a:ext cx="55563" cy="31750"/>
              </a:xfrm>
              <a:custGeom>
                <a:avLst/>
                <a:gdLst>
                  <a:gd name="T0" fmla="*/ 35 w 35"/>
                  <a:gd name="T1" fmla="*/ 13 h 20"/>
                  <a:gd name="T2" fmla="*/ 31 w 35"/>
                  <a:gd name="T3" fmla="*/ 0 h 20"/>
                  <a:gd name="T4" fmla="*/ 0 w 35"/>
                  <a:gd name="T5" fmla="*/ 7 h 20"/>
                  <a:gd name="T6" fmla="*/ 3 w 35"/>
                  <a:gd name="T7" fmla="*/ 20 h 20"/>
                  <a:gd name="T8" fmla="*/ 35 w 35"/>
                  <a:gd name="T9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35" y="13"/>
                    </a:moveTo>
                    <a:lnTo>
                      <a:pt x="31" y="0"/>
                    </a:lnTo>
                    <a:lnTo>
                      <a:pt x="0" y="7"/>
                    </a:lnTo>
                    <a:lnTo>
                      <a:pt x="3" y="20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251">
                <a:extLst>
                  <a:ext uri="{FF2B5EF4-FFF2-40B4-BE49-F238E27FC236}">
                    <a16:creationId xmlns="" xmlns:a16="http://schemas.microsoft.com/office/drawing/2014/main" id="{6B151AC4-DA36-4ECF-92F8-8CDDAD614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588" y="1306513"/>
                <a:ext cx="55563" cy="28575"/>
              </a:xfrm>
              <a:custGeom>
                <a:avLst/>
                <a:gdLst>
                  <a:gd name="T0" fmla="*/ 35 w 35"/>
                  <a:gd name="T1" fmla="*/ 13 h 18"/>
                  <a:gd name="T2" fmla="*/ 33 w 35"/>
                  <a:gd name="T3" fmla="*/ 0 h 18"/>
                  <a:gd name="T4" fmla="*/ 0 w 35"/>
                  <a:gd name="T5" fmla="*/ 5 h 18"/>
                  <a:gd name="T6" fmla="*/ 2 w 35"/>
                  <a:gd name="T7" fmla="*/ 18 h 18"/>
                  <a:gd name="T8" fmla="*/ 35 w 35"/>
                  <a:gd name="T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8">
                    <a:moveTo>
                      <a:pt x="35" y="13"/>
                    </a:moveTo>
                    <a:lnTo>
                      <a:pt x="33" y="0"/>
                    </a:lnTo>
                    <a:lnTo>
                      <a:pt x="0" y="5"/>
                    </a:lnTo>
                    <a:lnTo>
                      <a:pt x="2" y="18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252">
                <a:extLst>
                  <a:ext uri="{FF2B5EF4-FFF2-40B4-BE49-F238E27FC236}">
                    <a16:creationId xmlns="" xmlns:a16="http://schemas.microsoft.com/office/drawing/2014/main" id="{C4FB05E1-FAC6-4BC6-92D0-AE08A197C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788" y="1296988"/>
                <a:ext cx="55563" cy="26988"/>
              </a:xfrm>
              <a:custGeom>
                <a:avLst/>
                <a:gdLst>
                  <a:gd name="T0" fmla="*/ 35 w 35"/>
                  <a:gd name="T1" fmla="*/ 13 h 17"/>
                  <a:gd name="T2" fmla="*/ 33 w 35"/>
                  <a:gd name="T3" fmla="*/ 0 h 17"/>
                  <a:gd name="T4" fmla="*/ 0 w 35"/>
                  <a:gd name="T5" fmla="*/ 4 h 17"/>
                  <a:gd name="T6" fmla="*/ 2 w 35"/>
                  <a:gd name="T7" fmla="*/ 17 h 17"/>
                  <a:gd name="T8" fmla="*/ 35 w 35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7">
                    <a:moveTo>
                      <a:pt x="35" y="13"/>
                    </a:moveTo>
                    <a:lnTo>
                      <a:pt x="33" y="0"/>
                    </a:lnTo>
                    <a:lnTo>
                      <a:pt x="0" y="4"/>
                    </a:lnTo>
                    <a:lnTo>
                      <a:pt x="2" y="17"/>
                    </a:lnTo>
                    <a:lnTo>
                      <a:pt x="35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253">
                <a:extLst>
                  <a:ext uri="{FF2B5EF4-FFF2-40B4-BE49-F238E27FC236}">
                    <a16:creationId xmlns="" xmlns:a16="http://schemas.microsoft.com/office/drawing/2014/main" id="{343345C9-73C1-4DEE-A53A-FBA7BC90F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63" y="1289050"/>
                <a:ext cx="52388" cy="25400"/>
              </a:xfrm>
              <a:custGeom>
                <a:avLst/>
                <a:gdLst>
                  <a:gd name="T0" fmla="*/ 18 w 18"/>
                  <a:gd name="T1" fmla="*/ 7 h 9"/>
                  <a:gd name="T2" fmla="*/ 17 w 18"/>
                  <a:gd name="T3" fmla="*/ 0 h 9"/>
                  <a:gd name="T4" fmla="*/ 9 w 18"/>
                  <a:gd name="T5" fmla="*/ 1 h 9"/>
                  <a:gd name="T6" fmla="*/ 2 w 18"/>
                  <a:gd name="T7" fmla="*/ 1 h 9"/>
                  <a:gd name="T8" fmla="*/ 0 w 18"/>
                  <a:gd name="T9" fmla="*/ 2 h 9"/>
                  <a:gd name="T10" fmla="*/ 0 w 18"/>
                  <a:gd name="T11" fmla="*/ 9 h 9"/>
                  <a:gd name="T12" fmla="*/ 3 w 18"/>
                  <a:gd name="T13" fmla="*/ 8 h 9"/>
                  <a:gd name="T14" fmla="*/ 9 w 18"/>
                  <a:gd name="T15" fmla="*/ 8 h 9"/>
                  <a:gd name="T16" fmla="*/ 18 w 18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8" y="7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3" y="0"/>
                      <a:pt x="9" y="1"/>
                    </a:cubicBezTo>
                    <a:cubicBezTo>
                      <a:pt x="6" y="1"/>
                      <a:pt x="4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8"/>
                      <a:pt x="3" y="8"/>
                    </a:cubicBezTo>
                    <a:cubicBezTo>
                      <a:pt x="5" y="8"/>
                      <a:pt x="7" y="8"/>
                      <a:pt x="9" y="8"/>
                    </a:cubicBezTo>
                    <a:cubicBezTo>
                      <a:pt x="14" y="8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254">
                <a:extLst>
                  <a:ext uri="{FF2B5EF4-FFF2-40B4-BE49-F238E27FC236}">
                    <a16:creationId xmlns="" xmlns:a16="http://schemas.microsoft.com/office/drawing/2014/main" id="{90B45BC7-5B64-4AFA-AC8B-D564B3294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3" y="1285875"/>
                <a:ext cx="52388" cy="23813"/>
              </a:xfrm>
              <a:custGeom>
                <a:avLst/>
                <a:gdLst>
                  <a:gd name="T0" fmla="*/ 18 w 18"/>
                  <a:gd name="T1" fmla="*/ 7 h 8"/>
                  <a:gd name="T2" fmla="*/ 18 w 18"/>
                  <a:gd name="T3" fmla="*/ 0 h 8"/>
                  <a:gd name="T4" fmla="*/ 9 w 18"/>
                  <a:gd name="T5" fmla="*/ 0 h 8"/>
                  <a:gd name="T6" fmla="*/ 0 w 18"/>
                  <a:gd name="T7" fmla="*/ 0 h 8"/>
                  <a:gd name="T8" fmla="*/ 1 w 18"/>
                  <a:gd name="T9" fmla="*/ 8 h 8"/>
                  <a:gd name="T10" fmla="*/ 9 w 18"/>
                  <a:gd name="T11" fmla="*/ 7 h 8"/>
                  <a:gd name="T12" fmla="*/ 18 w 18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7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4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5" y="7"/>
                      <a:pt x="9" y="7"/>
                    </a:cubicBezTo>
                    <a:cubicBezTo>
                      <a:pt x="14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="" xmlns:a16="http://schemas.microsoft.com/office/drawing/2014/main" id="{B86A18A8-CE3A-4429-8203-03337859D468}"/>
                </a:ext>
              </a:extLst>
            </p:cNvPr>
            <p:cNvGrpSpPr/>
            <p:nvPr/>
          </p:nvGrpSpPr>
          <p:grpSpPr>
            <a:xfrm>
              <a:off x="6569344" y="2883843"/>
              <a:ext cx="1017588" cy="501650"/>
              <a:chOff x="6257925" y="1296988"/>
              <a:chExt cx="1017588" cy="501650"/>
            </a:xfrm>
            <a:solidFill>
              <a:schemeClr val="tx2"/>
            </a:solidFill>
          </p:grpSpPr>
          <p:sp>
            <p:nvSpPr>
              <p:cNvPr id="80" name="Freeform 258">
                <a:extLst>
                  <a:ext uri="{FF2B5EF4-FFF2-40B4-BE49-F238E27FC236}">
                    <a16:creationId xmlns="" xmlns:a16="http://schemas.microsoft.com/office/drawing/2014/main" id="{9D2F8642-E5FF-4235-BD28-5554787B5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1296988"/>
                <a:ext cx="53975" cy="26988"/>
              </a:xfrm>
              <a:custGeom>
                <a:avLst/>
                <a:gdLst>
                  <a:gd name="T0" fmla="*/ 32 w 34"/>
                  <a:gd name="T1" fmla="*/ 17 h 17"/>
                  <a:gd name="T2" fmla="*/ 34 w 34"/>
                  <a:gd name="T3" fmla="*/ 4 h 17"/>
                  <a:gd name="T4" fmla="*/ 2 w 34"/>
                  <a:gd name="T5" fmla="*/ 0 h 17"/>
                  <a:gd name="T6" fmla="*/ 0 w 34"/>
                  <a:gd name="T7" fmla="*/ 13 h 17"/>
                  <a:gd name="T8" fmla="*/ 32 w 34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7">
                    <a:moveTo>
                      <a:pt x="32" y="17"/>
                    </a:moveTo>
                    <a:lnTo>
                      <a:pt x="34" y="4"/>
                    </a:lnTo>
                    <a:lnTo>
                      <a:pt x="2" y="0"/>
                    </a:lnTo>
                    <a:lnTo>
                      <a:pt x="0" y="13"/>
                    </a:lnTo>
                    <a:lnTo>
                      <a:pt x="32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259">
                <a:extLst>
                  <a:ext uri="{FF2B5EF4-FFF2-40B4-BE49-F238E27FC236}">
                    <a16:creationId xmlns="" xmlns:a16="http://schemas.microsoft.com/office/drawing/2014/main" id="{447E50BE-6EE2-419E-ABCD-6C9B94732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5" y="1306513"/>
                <a:ext cx="57150" cy="31750"/>
              </a:xfrm>
              <a:custGeom>
                <a:avLst/>
                <a:gdLst>
                  <a:gd name="T0" fmla="*/ 32 w 36"/>
                  <a:gd name="T1" fmla="*/ 20 h 20"/>
                  <a:gd name="T2" fmla="*/ 36 w 36"/>
                  <a:gd name="T3" fmla="*/ 7 h 20"/>
                  <a:gd name="T4" fmla="*/ 2 w 36"/>
                  <a:gd name="T5" fmla="*/ 0 h 20"/>
                  <a:gd name="T6" fmla="*/ 0 w 36"/>
                  <a:gd name="T7" fmla="*/ 13 h 20"/>
                  <a:gd name="T8" fmla="*/ 32 w 36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0">
                    <a:moveTo>
                      <a:pt x="32" y="20"/>
                    </a:moveTo>
                    <a:lnTo>
                      <a:pt x="36" y="7"/>
                    </a:lnTo>
                    <a:lnTo>
                      <a:pt x="2" y="0"/>
                    </a:lnTo>
                    <a:lnTo>
                      <a:pt x="0" y="13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260">
                <a:extLst>
                  <a:ext uri="{FF2B5EF4-FFF2-40B4-BE49-F238E27FC236}">
                    <a16:creationId xmlns="" xmlns:a16="http://schemas.microsoft.com/office/drawing/2014/main" id="{DA8E2FDF-71BB-4BDE-A28B-5F193863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913" y="1320800"/>
                <a:ext cx="55563" cy="31750"/>
              </a:xfrm>
              <a:custGeom>
                <a:avLst/>
                <a:gdLst>
                  <a:gd name="T0" fmla="*/ 31 w 35"/>
                  <a:gd name="T1" fmla="*/ 20 h 20"/>
                  <a:gd name="T2" fmla="*/ 35 w 35"/>
                  <a:gd name="T3" fmla="*/ 7 h 20"/>
                  <a:gd name="T4" fmla="*/ 1 w 35"/>
                  <a:gd name="T5" fmla="*/ 0 h 20"/>
                  <a:gd name="T6" fmla="*/ 0 w 35"/>
                  <a:gd name="T7" fmla="*/ 13 h 20"/>
                  <a:gd name="T8" fmla="*/ 31 w 3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31" y="20"/>
                    </a:moveTo>
                    <a:lnTo>
                      <a:pt x="35" y="7"/>
                    </a:lnTo>
                    <a:lnTo>
                      <a:pt x="1" y="0"/>
                    </a:lnTo>
                    <a:lnTo>
                      <a:pt x="0" y="13"/>
                    </a:lnTo>
                    <a:lnTo>
                      <a:pt x="31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261">
                <a:extLst>
                  <a:ext uri="{FF2B5EF4-FFF2-40B4-BE49-F238E27FC236}">
                    <a16:creationId xmlns="" xmlns:a16="http://schemas.microsoft.com/office/drawing/2014/main" id="{4351CE0A-2FEF-4FC3-8B96-5E9B6CE30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4938" y="1338263"/>
                <a:ext cx="55563" cy="34925"/>
              </a:xfrm>
              <a:custGeom>
                <a:avLst/>
                <a:gdLst>
                  <a:gd name="T0" fmla="*/ 31 w 35"/>
                  <a:gd name="T1" fmla="*/ 22 h 22"/>
                  <a:gd name="T2" fmla="*/ 35 w 35"/>
                  <a:gd name="T3" fmla="*/ 9 h 22"/>
                  <a:gd name="T4" fmla="*/ 3 w 35"/>
                  <a:gd name="T5" fmla="*/ 0 h 22"/>
                  <a:gd name="T6" fmla="*/ 0 w 35"/>
                  <a:gd name="T7" fmla="*/ 13 h 22"/>
                  <a:gd name="T8" fmla="*/ 31 w 35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2">
                    <a:moveTo>
                      <a:pt x="31" y="22"/>
                    </a:moveTo>
                    <a:lnTo>
                      <a:pt x="35" y="9"/>
                    </a:lnTo>
                    <a:lnTo>
                      <a:pt x="3" y="0"/>
                    </a:lnTo>
                    <a:lnTo>
                      <a:pt x="0" y="13"/>
                    </a:lnTo>
                    <a:lnTo>
                      <a:pt x="31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262">
                <a:extLst>
                  <a:ext uri="{FF2B5EF4-FFF2-40B4-BE49-F238E27FC236}">
                    <a16:creationId xmlns="" xmlns:a16="http://schemas.microsoft.com/office/drawing/2014/main" id="{6B8E0B37-AB5B-49C6-A62C-52D0E17E5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1138" y="1362075"/>
                <a:ext cx="55563" cy="34925"/>
              </a:xfrm>
              <a:custGeom>
                <a:avLst/>
                <a:gdLst>
                  <a:gd name="T0" fmla="*/ 17 w 19"/>
                  <a:gd name="T1" fmla="*/ 12 h 12"/>
                  <a:gd name="T2" fmla="*/ 19 w 19"/>
                  <a:gd name="T3" fmla="*/ 5 h 12"/>
                  <a:gd name="T4" fmla="*/ 10 w 19"/>
                  <a:gd name="T5" fmla="*/ 2 h 12"/>
                  <a:gd name="T6" fmla="*/ 5 w 19"/>
                  <a:gd name="T7" fmla="*/ 0 h 12"/>
                  <a:gd name="T8" fmla="*/ 2 w 19"/>
                  <a:gd name="T9" fmla="*/ 0 h 12"/>
                  <a:gd name="T10" fmla="*/ 0 w 19"/>
                  <a:gd name="T11" fmla="*/ 6 h 12"/>
                  <a:gd name="T12" fmla="*/ 2 w 19"/>
                  <a:gd name="T13" fmla="*/ 7 h 12"/>
                  <a:gd name="T14" fmla="*/ 8 w 19"/>
                  <a:gd name="T15" fmla="*/ 9 h 12"/>
                  <a:gd name="T16" fmla="*/ 17 w 19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17" y="12"/>
                    </a:move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5" y="4"/>
                      <a:pt x="10" y="2"/>
                    </a:cubicBezTo>
                    <a:cubicBezTo>
                      <a:pt x="8" y="2"/>
                      <a:pt x="6" y="1"/>
                      <a:pt x="5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4" y="8"/>
                      <a:pt x="6" y="8"/>
                      <a:pt x="8" y="9"/>
                    </a:cubicBezTo>
                    <a:cubicBezTo>
                      <a:pt x="12" y="11"/>
                      <a:pt x="17" y="12"/>
                      <a:pt x="17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263">
                <a:extLst>
                  <a:ext uri="{FF2B5EF4-FFF2-40B4-BE49-F238E27FC236}">
                    <a16:creationId xmlns="" xmlns:a16="http://schemas.microsoft.com/office/drawing/2014/main" id="{0BD00461-1ED7-4A21-B87B-C6A71F68D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1385888"/>
                <a:ext cx="55563" cy="38100"/>
              </a:xfrm>
              <a:custGeom>
                <a:avLst/>
                <a:gdLst>
                  <a:gd name="T0" fmla="*/ 16 w 19"/>
                  <a:gd name="T1" fmla="*/ 13 h 13"/>
                  <a:gd name="T2" fmla="*/ 19 w 19"/>
                  <a:gd name="T3" fmla="*/ 6 h 13"/>
                  <a:gd name="T4" fmla="*/ 11 w 19"/>
                  <a:gd name="T5" fmla="*/ 3 h 13"/>
                  <a:gd name="T6" fmla="*/ 2 w 19"/>
                  <a:gd name="T7" fmla="*/ 0 h 13"/>
                  <a:gd name="T8" fmla="*/ 0 w 19"/>
                  <a:gd name="T9" fmla="*/ 7 h 13"/>
                  <a:gd name="T10" fmla="*/ 8 w 19"/>
                  <a:gd name="T11" fmla="*/ 10 h 13"/>
                  <a:gd name="T12" fmla="*/ 16 w 19"/>
                  <a:gd name="T1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6" y="13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5" y="5"/>
                      <a:pt x="11" y="3"/>
                    </a:cubicBezTo>
                    <a:cubicBezTo>
                      <a:pt x="6" y="1"/>
                      <a:pt x="2" y="0"/>
                      <a:pt x="2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8"/>
                      <a:pt x="8" y="10"/>
                    </a:cubicBezTo>
                    <a:cubicBezTo>
                      <a:pt x="12" y="11"/>
                      <a:pt x="16" y="13"/>
                      <a:pt x="16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264">
                <a:extLst>
                  <a:ext uri="{FF2B5EF4-FFF2-40B4-BE49-F238E27FC236}">
                    <a16:creationId xmlns="" xmlns:a16="http://schemas.microsoft.com/office/drawing/2014/main" id="{3829E555-0852-4691-A6AE-38AC2FFE7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4013" y="1414463"/>
                <a:ext cx="55563" cy="38100"/>
              </a:xfrm>
              <a:custGeom>
                <a:avLst/>
                <a:gdLst>
                  <a:gd name="T0" fmla="*/ 17 w 19"/>
                  <a:gd name="T1" fmla="*/ 13 h 13"/>
                  <a:gd name="T2" fmla="*/ 19 w 19"/>
                  <a:gd name="T3" fmla="*/ 7 h 13"/>
                  <a:gd name="T4" fmla="*/ 11 w 19"/>
                  <a:gd name="T5" fmla="*/ 3 h 13"/>
                  <a:gd name="T6" fmla="*/ 6 w 19"/>
                  <a:gd name="T7" fmla="*/ 1 h 13"/>
                  <a:gd name="T8" fmla="*/ 3 w 19"/>
                  <a:gd name="T9" fmla="*/ 0 h 13"/>
                  <a:gd name="T10" fmla="*/ 0 w 19"/>
                  <a:gd name="T11" fmla="*/ 6 h 13"/>
                  <a:gd name="T12" fmla="*/ 3 w 19"/>
                  <a:gd name="T13" fmla="*/ 7 h 13"/>
                  <a:gd name="T14" fmla="*/ 9 w 19"/>
                  <a:gd name="T15" fmla="*/ 10 h 13"/>
                  <a:gd name="T16" fmla="*/ 17 w 19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3">
                    <a:moveTo>
                      <a:pt x="17" y="13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5" y="5"/>
                      <a:pt x="11" y="3"/>
                    </a:cubicBezTo>
                    <a:cubicBezTo>
                      <a:pt x="9" y="2"/>
                      <a:pt x="7" y="1"/>
                      <a:pt x="6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4" y="8"/>
                      <a:pt x="7" y="9"/>
                      <a:pt x="9" y="10"/>
                    </a:cubicBezTo>
                    <a:cubicBezTo>
                      <a:pt x="13" y="11"/>
                      <a:pt x="17" y="13"/>
                      <a:pt x="17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265">
                <a:extLst>
                  <a:ext uri="{FF2B5EF4-FFF2-40B4-BE49-F238E27FC236}">
                    <a16:creationId xmlns="" xmlns:a16="http://schemas.microsoft.com/office/drawing/2014/main" id="{F9BFF4BD-5F35-45DE-AD24-44B2BB0B3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5450" y="1444625"/>
                <a:ext cx="57150" cy="41275"/>
              </a:xfrm>
              <a:custGeom>
                <a:avLst/>
                <a:gdLst>
                  <a:gd name="T0" fmla="*/ 16 w 20"/>
                  <a:gd name="T1" fmla="*/ 14 h 14"/>
                  <a:gd name="T2" fmla="*/ 20 w 20"/>
                  <a:gd name="T3" fmla="*/ 8 h 14"/>
                  <a:gd name="T4" fmla="*/ 12 w 20"/>
                  <a:gd name="T5" fmla="*/ 4 h 14"/>
                  <a:gd name="T6" fmla="*/ 3 w 20"/>
                  <a:gd name="T7" fmla="*/ 0 h 14"/>
                  <a:gd name="T8" fmla="*/ 0 w 20"/>
                  <a:gd name="T9" fmla="*/ 7 h 14"/>
                  <a:gd name="T10" fmla="*/ 9 w 20"/>
                  <a:gd name="T11" fmla="*/ 10 h 14"/>
                  <a:gd name="T12" fmla="*/ 16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6" y="14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6" y="6"/>
                      <a:pt x="12" y="4"/>
                    </a:cubicBezTo>
                    <a:cubicBezTo>
                      <a:pt x="8" y="2"/>
                      <a:pt x="3" y="0"/>
                      <a:pt x="3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9"/>
                      <a:pt x="9" y="10"/>
                    </a:cubicBezTo>
                    <a:cubicBezTo>
                      <a:pt x="12" y="12"/>
                      <a:pt x="16" y="14"/>
                      <a:pt x="16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266">
                <a:extLst>
                  <a:ext uri="{FF2B5EF4-FFF2-40B4-BE49-F238E27FC236}">
                    <a16:creationId xmlns="" xmlns:a16="http://schemas.microsoft.com/office/drawing/2014/main" id="{3F31D4C6-70A2-4C88-921B-0A11E52B1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300" y="1479550"/>
                <a:ext cx="55563" cy="44450"/>
              </a:xfrm>
              <a:custGeom>
                <a:avLst/>
                <a:gdLst>
                  <a:gd name="T0" fmla="*/ 16 w 19"/>
                  <a:gd name="T1" fmla="*/ 15 h 15"/>
                  <a:gd name="T2" fmla="*/ 19 w 19"/>
                  <a:gd name="T3" fmla="*/ 9 h 15"/>
                  <a:gd name="T4" fmla="*/ 17 w 19"/>
                  <a:gd name="T5" fmla="*/ 7 h 15"/>
                  <a:gd name="T6" fmla="*/ 11 w 19"/>
                  <a:gd name="T7" fmla="*/ 4 h 15"/>
                  <a:gd name="T8" fmla="*/ 3 w 19"/>
                  <a:gd name="T9" fmla="*/ 0 h 15"/>
                  <a:gd name="T10" fmla="*/ 0 w 19"/>
                  <a:gd name="T11" fmla="*/ 6 h 15"/>
                  <a:gd name="T12" fmla="*/ 8 w 19"/>
                  <a:gd name="T13" fmla="*/ 10 h 15"/>
                  <a:gd name="T14" fmla="*/ 13 w 19"/>
                  <a:gd name="T15" fmla="*/ 13 h 15"/>
                  <a:gd name="T16" fmla="*/ 16 w 19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5">
                    <a:moveTo>
                      <a:pt x="16" y="15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8" y="8"/>
                      <a:pt x="17" y="7"/>
                    </a:cubicBezTo>
                    <a:cubicBezTo>
                      <a:pt x="15" y="6"/>
                      <a:pt x="13" y="5"/>
                      <a:pt x="11" y="4"/>
                    </a:cubicBezTo>
                    <a:cubicBezTo>
                      <a:pt x="7" y="2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8"/>
                      <a:pt x="8" y="10"/>
                    </a:cubicBezTo>
                    <a:cubicBezTo>
                      <a:pt x="10" y="11"/>
                      <a:pt x="12" y="13"/>
                      <a:pt x="13" y="13"/>
                    </a:cubicBezTo>
                    <a:cubicBezTo>
                      <a:pt x="15" y="14"/>
                      <a:pt x="16" y="15"/>
                      <a:pt x="16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267">
                <a:extLst>
                  <a:ext uri="{FF2B5EF4-FFF2-40B4-BE49-F238E27FC236}">
                    <a16:creationId xmlns="" xmlns:a16="http://schemas.microsoft.com/office/drawing/2014/main" id="{C527A581-6828-40FD-8015-9FB227AA4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5" y="1517650"/>
                <a:ext cx="55563" cy="44450"/>
              </a:xfrm>
              <a:custGeom>
                <a:avLst/>
                <a:gdLst>
                  <a:gd name="T0" fmla="*/ 15 w 19"/>
                  <a:gd name="T1" fmla="*/ 15 h 15"/>
                  <a:gd name="T2" fmla="*/ 19 w 19"/>
                  <a:gd name="T3" fmla="*/ 9 h 15"/>
                  <a:gd name="T4" fmla="*/ 11 w 19"/>
                  <a:gd name="T5" fmla="*/ 4 h 15"/>
                  <a:gd name="T6" fmla="*/ 4 w 19"/>
                  <a:gd name="T7" fmla="*/ 0 h 15"/>
                  <a:gd name="T8" fmla="*/ 0 w 19"/>
                  <a:gd name="T9" fmla="*/ 6 h 15"/>
                  <a:gd name="T10" fmla="*/ 8 w 19"/>
                  <a:gd name="T11" fmla="*/ 11 h 15"/>
                  <a:gd name="T12" fmla="*/ 15 w 19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15" y="15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5" y="7"/>
                      <a:pt x="11" y="4"/>
                    </a:cubicBezTo>
                    <a:cubicBezTo>
                      <a:pt x="8" y="2"/>
                      <a:pt x="4" y="0"/>
                      <a:pt x="4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8"/>
                      <a:pt x="8" y="11"/>
                    </a:cubicBezTo>
                    <a:cubicBezTo>
                      <a:pt x="12" y="13"/>
                      <a:pt x="15" y="15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268">
                <a:extLst>
                  <a:ext uri="{FF2B5EF4-FFF2-40B4-BE49-F238E27FC236}">
                    <a16:creationId xmlns="" xmlns:a16="http://schemas.microsoft.com/office/drawing/2014/main" id="{C5FF0732-7DED-4726-B68A-22AED8010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0238" y="1558925"/>
                <a:ext cx="52388" cy="42863"/>
              </a:xfrm>
              <a:custGeom>
                <a:avLst/>
                <a:gdLst>
                  <a:gd name="T0" fmla="*/ 14 w 18"/>
                  <a:gd name="T1" fmla="*/ 15 h 15"/>
                  <a:gd name="T2" fmla="*/ 18 w 18"/>
                  <a:gd name="T3" fmla="*/ 10 h 15"/>
                  <a:gd name="T4" fmla="*/ 16 w 18"/>
                  <a:gd name="T5" fmla="*/ 8 h 15"/>
                  <a:gd name="T6" fmla="*/ 11 w 18"/>
                  <a:gd name="T7" fmla="*/ 5 h 15"/>
                  <a:gd name="T8" fmla="*/ 3 w 18"/>
                  <a:gd name="T9" fmla="*/ 0 h 15"/>
                  <a:gd name="T10" fmla="*/ 0 w 18"/>
                  <a:gd name="T11" fmla="*/ 6 h 15"/>
                  <a:gd name="T12" fmla="*/ 7 w 18"/>
                  <a:gd name="T13" fmla="*/ 11 h 15"/>
                  <a:gd name="T14" fmla="*/ 12 w 18"/>
                  <a:gd name="T15" fmla="*/ 14 h 15"/>
                  <a:gd name="T16" fmla="*/ 14 w 18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5">
                    <a:moveTo>
                      <a:pt x="14" y="15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6" y="8"/>
                    </a:cubicBezTo>
                    <a:cubicBezTo>
                      <a:pt x="15" y="7"/>
                      <a:pt x="13" y="6"/>
                      <a:pt x="11" y="5"/>
                    </a:cubicBezTo>
                    <a:cubicBezTo>
                      <a:pt x="7" y="2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8"/>
                      <a:pt x="7" y="11"/>
                    </a:cubicBezTo>
                    <a:cubicBezTo>
                      <a:pt x="9" y="12"/>
                      <a:pt x="11" y="13"/>
                      <a:pt x="12" y="14"/>
                    </a:cubicBezTo>
                    <a:cubicBezTo>
                      <a:pt x="14" y="15"/>
                      <a:pt x="14" y="15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269">
                <a:extLst>
                  <a:ext uri="{FF2B5EF4-FFF2-40B4-BE49-F238E27FC236}">
                    <a16:creationId xmlns="" xmlns:a16="http://schemas.microsoft.com/office/drawing/2014/main" id="{921FC806-E6AC-42B1-88BF-6E5D2EED8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3738" y="1601788"/>
                <a:ext cx="53975" cy="47625"/>
              </a:xfrm>
              <a:custGeom>
                <a:avLst/>
                <a:gdLst>
                  <a:gd name="T0" fmla="*/ 14 w 18"/>
                  <a:gd name="T1" fmla="*/ 16 h 16"/>
                  <a:gd name="T2" fmla="*/ 18 w 18"/>
                  <a:gd name="T3" fmla="*/ 10 h 16"/>
                  <a:gd name="T4" fmla="*/ 16 w 18"/>
                  <a:gd name="T5" fmla="*/ 8 h 16"/>
                  <a:gd name="T6" fmla="*/ 11 w 18"/>
                  <a:gd name="T7" fmla="*/ 5 h 16"/>
                  <a:gd name="T8" fmla="*/ 4 w 18"/>
                  <a:gd name="T9" fmla="*/ 0 h 16"/>
                  <a:gd name="T10" fmla="*/ 0 w 18"/>
                  <a:gd name="T11" fmla="*/ 5 h 16"/>
                  <a:gd name="T12" fmla="*/ 7 w 18"/>
                  <a:gd name="T13" fmla="*/ 11 h 16"/>
                  <a:gd name="T14" fmla="*/ 12 w 18"/>
                  <a:gd name="T15" fmla="*/ 14 h 16"/>
                  <a:gd name="T16" fmla="*/ 14 w 1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6">
                    <a:moveTo>
                      <a:pt x="14" y="16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7"/>
                      <a:pt x="13" y="6"/>
                      <a:pt x="11" y="5"/>
                    </a:cubicBezTo>
                    <a:cubicBezTo>
                      <a:pt x="7" y="2"/>
                      <a:pt x="4" y="0"/>
                      <a:pt x="4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3" y="8"/>
                      <a:pt x="7" y="11"/>
                    </a:cubicBezTo>
                    <a:cubicBezTo>
                      <a:pt x="9" y="12"/>
                      <a:pt x="10" y="13"/>
                      <a:pt x="12" y="14"/>
                    </a:cubicBezTo>
                    <a:cubicBezTo>
                      <a:pt x="13" y="15"/>
                      <a:pt x="14" y="16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270">
                <a:extLst>
                  <a:ext uri="{FF2B5EF4-FFF2-40B4-BE49-F238E27FC236}">
                    <a16:creationId xmlns="" xmlns:a16="http://schemas.microsoft.com/office/drawing/2014/main" id="{9FA26EF7-683E-4A12-B755-29FBAA35C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0" y="1646238"/>
                <a:ext cx="52388" cy="50800"/>
              </a:xfrm>
              <a:custGeom>
                <a:avLst/>
                <a:gdLst>
                  <a:gd name="T0" fmla="*/ 26 w 33"/>
                  <a:gd name="T1" fmla="*/ 32 h 32"/>
                  <a:gd name="T2" fmla="*/ 33 w 33"/>
                  <a:gd name="T3" fmla="*/ 22 h 32"/>
                  <a:gd name="T4" fmla="*/ 8 w 33"/>
                  <a:gd name="T5" fmla="*/ 0 h 32"/>
                  <a:gd name="T6" fmla="*/ 0 w 33"/>
                  <a:gd name="T7" fmla="*/ 11 h 32"/>
                  <a:gd name="T8" fmla="*/ 26 w 3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2">
                    <a:moveTo>
                      <a:pt x="26" y="32"/>
                    </a:moveTo>
                    <a:lnTo>
                      <a:pt x="33" y="22"/>
                    </a:lnTo>
                    <a:lnTo>
                      <a:pt x="8" y="0"/>
                    </a:lnTo>
                    <a:lnTo>
                      <a:pt x="0" y="11"/>
                    </a:lnTo>
                    <a:lnTo>
                      <a:pt x="26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271">
                <a:extLst>
                  <a:ext uri="{FF2B5EF4-FFF2-40B4-BE49-F238E27FC236}">
                    <a16:creationId xmlns="" xmlns:a16="http://schemas.microsoft.com/office/drawing/2014/main" id="{0FEEEDA3-47B7-48A7-AFEF-8C3331D01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1697038"/>
                <a:ext cx="52388" cy="49213"/>
              </a:xfrm>
              <a:custGeom>
                <a:avLst/>
                <a:gdLst>
                  <a:gd name="T0" fmla="*/ 26 w 33"/>
                  <a:gd name="T1" fmla="*/ 31 h 31"/>
                  <a:gd name="T2" fmla="*/ 33 w 33"/>
                  <a:gd name="T3" fmla="*/ 22 h 31"/>
                  <a:gd name="T4" fmla="*/ 9 w 33"/>
                  <a:gd name="T5" fmla="*/ 0 h 31"/>
                  <a:gd name="T6" fmla="*/ 0 w 33"/>
                  <a:gd name="T7" fmla="*/ 11 h 31"/>
                  <a:gd name="T8" fmla="*/ 26 w 33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26" y="31"/>
                    </a:moveTo>
                    <a:lnTo>
                      <a:pt x="33" y="22"/>
                    </a:lnTo>
                    <a:lnTo>
                      <a:pt x="9" y="0"/>
                    </a:lnTo>
                    <a:lnTo>
                      <a:pt x="0" y="11"/>
                    </a:lnTo>
                    <a:lnTo>
                      <a:pt x="26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272">
                <a:extLst>
                  <a:ext uri="{FF2B5EF4-FFF2-40B4-BE49-F238E27FC236}">
                    <a16:creationId xmlns="" xmlns:a16="http://schemas.microsoft.com/office/drawing/2014/main" id="{3F4A506A-96F0-4440-8B46-AFAC1935A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125" y="1749425"/>
                <a:ext cx="52388" cy="49213"/>
              </a:xfrm>
              <a:custGeom>
                <a:avLst/>
                <a:gdLst>
                  <a:gd name="T0" fmla="*/ 24 w 33"/>
                  <a:gd name="T1" fmla="*/ 31 h 31"/>
                  <a:gd name="T2" fmla="*/ 33 w 33"/>
                  <a:gd name="T3" fmla="*/ 22 h 31"/>
                  <a:gd name="T4" fmla="*/ 9 w 33"/>
                  <a:gd name="T5" fmla="*/ 0 h 31"/>
                  <a:gd name="T6" fmla="*/ 0 w 33"/>
                  <a:gd name="T7" fmla="*/ 9 h 31"/>
                  <a:gd name="T8" fmla="*/ 24 w 33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1">
                    <a:moveTo>
                      <a:pt x="24" y="31"/>
                    </a:moveTo>
                    <a:lnTo>
                      <a:pt x="33" y="22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4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="" xmlns:a16="http://schemas.microsoft.com/office/drawing/2014/main" id="{4B7AFB7A-D8FF-413F-9EC6-59E5A1175671}"/>
                </a:ext>
              </a:extLst>
            </p:cNvPr>
            <p:cNvGrpSpPr/>
            <p:nvPr/>
          </p:nvGrpSpPr>
          <p:grpSpPr>
            <a:xfrm>
              <a:off x="7786957" y="3631555"/>
              <a:ext cx="307975" cy="774701"/>
              <a:chOff x="7475538" y="2044700"/>
              <a:chExt cx="307975" cy="774701"/>
            </a:xfrm>
            <a:solidFill>
              <a:schemeClr val="tx2"/>
            </a:solidFill>
          </p:grpSpPr>
          <p:sp>
            <p:nvSpPr>
              <p:cNvPr id="96" name="Freeform 277">
                <a:extLst>
                  <a:ext uri="{FF2B5EF4-FFF2-40B4-BE49-F238E27FC236}">
                    <a16:creationId xmlns="" xmlns:a16="http://schemas.microsoft.com/office/drawing/2014/main" id="{2C17D14D-9930-458A-9519-3AA3FF3AF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2044700"/>
                <a:ext cx="44450" cy="53975"/>
              </a:xfrm>
              <a:custGeom>
                <a:avLst/>
                <a:gdLst>
                  <a:gd name="T0" fmla="*/ 9 w 15"/>
                  <a:gd name="T1" fmla="*/ 18 h 18"/>
                  <a:gd name="T2" fmla="*/ 15 w 15"/>
                  <a:gd name="T3" fmla="*/ 15 h 18"/>
                  <a:gd name="T4" fmla="*/ 11 w 15"/>
                  <a:gd name="T5" fmla="*/ 7 h 18"/>
                  <a:gd name="T6" fmla="*/ 7 w 15"/>
                  <a:gd name="T7" fmla="*/ 2 h 18"/>
                  <a:gd name="T8" fmla="*/ 6 w 15"/>
                  <a:gd name="T9" fmla="*/ 0 h 18"/>
                  <a:gd name="T10" fmla="*/ 0 w 15"/>
                  <a:gd name="T11" fmla="*/ 4 h 18"/>
                  <a:gd name="T12" fmla="*/ 1 w 15"/>
                  <a:gd name="T13" fmla="*/ 6 h 18"/>
                  <a:gd name="T14" fmla="*/ 5 w 15"/>
                  <a:gd name="T15" fmla="*/ 11 h 18"/>
                  <a:gd name="T16" fmla="*/ 9 w 15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8">
                    <a:moveTo>
                      <a:pt x="9" y="1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3" y="11"/>
                      <a:pt x="11" y="7"/>
                    </a:cubicBezTo>
                    <a:cubicBezTo>
                      <a:pt x="9" y="5"/>
                      <a:pt x="8" y="3"/>
                      <a:pt x="7" y="2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3" y="9"/>
                      <a:pt x="5" y="11"/>
                    </a:cubicBezTo>
                    <a:cubicBezTo>
                      <a:pt x="7" y="15"/>
                      <a:pt x="9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278">
                <a:extLst>
                  <a:ext uri="{FF2B5EF4-FFF2-40B4-BE49-F238E27FC236}">
                    <a16:creationId xmlns="" xmlns:a16="http://schemas.microsoft.com/office/drawing/2014/main" id="{585FD0A4-1E23-44BA-8D31-12459C6D2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6813" y="2109788"/>
                <a:ext cx="42863" cy="55563"/>
              </a:xfrm>
              <a:custGeom>
                <a:avLst/>
                <a:gdLst>
                  <a:gd name="T0" fmla="*/ 9 w 15"/>
                  <a:gd name="T1" fmla="*/ 19 h 19"/>
                  <a:gd name="T2" fmla="*/ 15 w 15"/>
                  <a:gd name="T3" fmla="*/ 15 h 19"/>
                  <a:gd name="T4" fmla="*/ 11 w 15"/>
                  <a:gd name="T5" fmla="*/ 8 h 19"/>
                  <a:gd name="T6" fmla="*/ 8 w 15"/>
                  <a:gd name="T7" fmla="*/ 2 h 19"/>
                  <a:gd name="T8" fmla="*/ 6 w 15"/>
                  <a:gd name="T9" fmla="*/ 0 h 19"/>
                  <a:gd name="T10" fmla="*/ 0 w 15"/>
                  <a:gd name="T11" fmla="*/ 4 h 19"/>
                  <a:gd name="T12" fmla="*/ 2 w 15"/>
                  <a:gd name="T13" fmla="*/ 6 h 19"/>
                  <a:gd name="T14" fmla="*/ 5 w 15"/>
                  <a:gd name="T15" fmla="*/ 11 h 19"/>
                  <a:gd name="T16" fmla="*/ 9 w 15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9">
                    <a:moveTo>
                      <a:pt x="9" y="19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3" y="11"/>
                      <a:pt x="11" y="8"/>
                    </a:cubicBezTo>
                    <a:cubicBezTo>
                      <a:pt x="10" y="6"/>
                      <a:pt x="9" y="4"/>
                      <a:pt x="8" y="2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3" y="7"/>
                      <a:pt x="4" y="9"/>
                      <a:pt x="5" y="11"/>
                    </a:cubicBezTo>
                    <a:cubicBezTo>
                      <a:pt x="7" y="15"/>
                      <a:pt x="9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279">
                <a:extLst>
                  <a:ext uri="{FF2B5EF4-FFF2-40B4-BE49-F238E27FC236}">
                    <a16:creationId xmlns="" xmlns:a16="http://schemas.microsoft.com/office/drawing/2014/main" id="{1E4D8DED-D438-4909-8C81-7EED85FB0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8088" y="2178050"/>
                <a:ext cx="39688" cy="55563"/>
              </a:xfrm>
              <a:custGeom>
                <a:avLst/>
                <a:gdLst>
                  <a:gd name="T0" fmla="*/ 8 w 14"/>
                  <a:gd name="T1" fmla="*/ 19 h 19"/>
                  <a:gd name="T2" fmla="*/ 14 w 14"/>
                  <a:gd name="T3" fmla="*/ 16 h 19"/>
                  <a:gd name="T4" fmla="*/ 10 w 14"/>
                  <a:gd name="T5" fmla="*/ 8 h 19"/>
                  <a:gd name="T6" fmla="*/ 6 w 14"/>
                  <a:gd name="T7" fmla="*/ 0 h 19"/>
                  <a:gd name="T8" fmla="*/ 0 w 14"/>
                  <a:gd name="T9" fmla="*/ 3 h 19"/>
                  <a:gd name="T10" fmla="*/ 4 w 14"/>
                  <a:gd name="T11" fmla="*/ 11 h 19"/>
                  <a:gd name="T12" fmla="*/ 8 w 14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8" y="19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2" y="12"/>
                      <a:pt x="10" y="8"/>
                    </a:cubicBezTo>
                    <a:cubicBezTo>
                      <a:pt x="8" y="4"/>
                      <a:pt x="6" y="0"/>
                      <a:pt x="6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7"/>
                      <a:pt x="4" y="11"/>
                    </a:cubicBezTo>
                    <a:cubicBezTo>
                      <a:pt x="6" y="15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280">
                <a:extLst>
                  <a:ext uri="{FF2B5EF4-FFF2-40B4-BE49-F238E27FC236}">
                    <a16:creationId xmlns="" xmlns:a16="http://schemas.microsoft.com/office/drawing/2014/main" id="{FEAF928A-6957-4910-8548-E81F12710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2247900"/>
                <a:ext cx="41275" cy="55563"/>
              </a:xfrm>
              <a:custGeom>
                <a:avLst/>
                <a:gdLst>
                  <a:gd name="T0" fmla="*/ 8 w 14"/>
                  <a:gd name="T1" fmla="*/ 19 h 19"/>
                  <a:gd name="T2" fmla="*/ 14 w 14"/>
                  <a:gd name="T3" fmla="*/ 16 h 19"/>
                  <a:gd name="T4" fmla="*/ 10 w 14"/>
                  <a:gd name="T5" fmla="*/ 7 h 19"/>
                  <a:gd name="T6" fmla="*/ 6 w 14"/>
                  <a:gd name="T7" fmla="*/ 0 h 19"/>
                  <a:gd name="T8" fmla="*/ 0 w 14"/>
                  <a:gd name="T9" fmla="*/ 3 h 19"/>
                  <a:gd name="T10" fmla="*/ 4 w 14"/>
                  <a:gd name="T11" fmla="*/ 11 h 19"/>
                  <a:gd name="T12" fmla="*/ 8 w 14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8" y="19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2" y="12"/>
                      <a:pt x="10" y="7"/>
                    </a:cubicBezTo>
                    <a:cubicBezTo>
                      <a:pt x="8" y="3"/>
                      <a:pt x="6" y="0"/>
                      <a:pt x="6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7"/>
                      <a:pt x="4" y="11"/>
                    </a:cubicBezTo>
                    <a:cubicBezTo>
                      <a:pt x="6" y="15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281">
                <a:extLst>
                  <a:ext uri="{FF2B5EF4-FFF2-40B4-BE49-F238E27FC236}">
                    <a16:creationId xmlns="" xmlns:a16="http://schemas.microsoft.com/office/drawing/2014/main" id="{AC1FA91E-2A98-4246-BAD8-22BBE4B38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763" y="2317750"/>
                <a:ext cx="41275" cy="55563"/>
              </a:xfrm>
              <a:custGeom>
                <a:avLst/>
                <a:gdLst>
                  <a:gd name="T0" fmla="*/ 7 w 14"/>
                  <a:gd name="T1" fmla="*/ 19 h 19"/>
                  <a:gd name="T2" fmla="*/ 14 w 14"/>
                  <a:gd name="T3" fmla="*/ 16 h 19"/>
                  <a:gd name="T4" fmla="*/ 13 w 14"/>
                  <a:gd name="T5" fmla="*/ 13 h 19"/>
                  <a:gd name="T6" fmla="*/ 10 w 14"/>
                  <a:gd name="T7" fmla="*/ 8 h 19"/>
                  <a:gd name="T8" fmla="*/ 7 w 14"/>
                  <a:gd name="T9" fmla="*/ 0 h 19"/>
                  <a:gd name="T10" fmla="*/ 0 w 14"/>
                  <a:gd name="T11" fmla="*/ 3 h 19"/>
                  <a:gd name="T12" fmla="*/ 4 w 14"/>
                  <a:gd name="T13" fmla="*/ 11 h 19"/>
                  <a:gd name="T14" fmla="*/ 6 w 14"/>
                  <a:gd name="T15" fmla="*/ 16 h 19"/>
                  <a:gd name="T16" fmla="*/ 7 w 14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9">
                    <a:moveTo>
                      <a:pt x="7" y="19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3" y="15"/>
                      <a:pt x="13" y="13"/>
                    </a:cubicBezTo>
                    <a:cubicBezTo>
                      <a:pt x="12" y="12"/>
                      <a:pt x="11" y="10"/>
                      <a:pt x="10" y="8"/>
                    </a:cubicBezTo>
                    <a:cubicBezTo>
                      <a:pt x="8" y="4"/>
                      <a:pt x="7" y="0"/>
                      <a:pt x="7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7"/>
                      <a:pt x="4" y="11"/>
                    </a:cubicBezTo>
                    <a:cubicBezTo>
                      <a:pt x="5" y="13"/>
                      <a:pt x="6" y="15"/>
                      <a:pt x="6" y="16"/>
                    </a:cubicBezTo>
                    <a:cubicBezTo>
                      <a:pt x="7" y="18"/>
                      <a:pt x="7" y="19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282">
                <a:extLst>
                  <a:ext uri="{FF2B5EF4-FFF2-40B4-BE49-F238E27FC236}">
                    <a16:creationId xmlns="" xmlns:a16="http://schemas.microsoft.com/office/drawing/2014/main" id="{9DE9EEA6-57C9-4428-B33D-7460C2DAF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2389188"/>
                <a:ext cx="38100" cy="55563"/>
              </a:xfrm>
              <a:custGeom>
                <a:avLst/>
                <a:gdLst>
                  <a:gd name="T0" fmla="*/ 7 w 13"/>
                  <a:gd name="T1" fmla="*/ 19 h 19"/>
                  <a:gd name="T2" fmla="*/ 13 w 13"/>
                  <a:gd name="T3" fmla="*/ 17 h 19"/>
                  <a:gd name="T4" fmla="*/ 10 w 13"/>
                  <a:gd name="T5" fmla="*/ 9 h 19"/>
                  <a:gd name="T6" fmla="*/ 7 w 13"/>
                  <a:gd name="T7" fmla="*/ 0 h 19"/>
                  <a:gd name="T8" fmla="*/ 0 w 13"/>
                  <a:gd name="T9" fmla="*/ 3 h 19"/>
                  <a:gd name="T10" fmla="*/ 4 w 13"/>
                  <a:gd name="T11" fmla="*/ 11 h 19"/>
                  <a:gd name="T12" fmla="*/ 7 w 13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19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2" y="13"/>
                      <a:pt x="10" y="9"/>
                    </a:cubicBezTo>
                    <a:cubicBezTo>
                      <a:pt x="9" y="4"/>
                      <a:pt x="7" y="0"/>
                      <a:pt x="7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7"/>
                      <a:pt x="4" y="11"/>
                    </a:cubicBezTo>
                    <a:cubicBezTo>
                      <a:pt x="5" y="15"/>
                      <a:pt x="7" y="19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283">
                <a:extLst>
                  <a:ext uri="{FF2B5EF4-FFF2-40B4-BE49-F238E27FC236}">
                    <a16:creationId xmlns="" xmlns:a16="http://schemas.microsoft.com/office/drawing/2014/main" id="{51F7DA12-F1AC-465C-98C8-650501EA1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325" y="2462213"/>
                <a:ext cx="38100" cy="55563"/>
              </a:xfrm>
              <a:custGeom>
                <a:avLst/>
                <a:gdLst>
                  <a:gd name="T0" fmla="*/ 6 w 13"/>
                  <a:gd name="T1" fmla="*/ 19 h 19"/>
                  <a:gd name="T2" fmla="*/ 13 w 13"/>
                  <a:gd name="T3" fmla="*/ 17 h 19"/>
                  <a:gd name="T4" fmla="*/ 12 w 13"/>
                  <a:gd name="T5" fmla="*/ 15 h 19"/>
                  <a:gd name="T6" fmla="*/ 10 w 13"/>
                  <a:gd name="T7" fmla="*/ 9 h 19"/>
                  <a:gd name="T8" fmla="*/ 7 w 13"/>
                  <a:gd name="T9" fmla="*/ 0 h 19"/>
                  <a:gd name="T10" fmla="*/ 0 w 13"/>
                  <a:gd name="T11" fmla="*/ 2 h 19"/>
                  <a:gd name="T12" fmla="*/ 3 w 13"/>
                  <a:gd name="T13" fmla="*/ 11 h 19"/>
                  <a:gd name="T14" fmla="*/ 5 w 13"/>
                  <a:gd name="T15" fmla="*/ 17 h 19"/>
                  <a:gd name="T16" fmla="*/ 6 w 13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6" y="19"/>
                    </a:move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3" y="16"/>
                      <a:pt x="12" y="15"/>
                    </a:cubicBezTo>
                    <a:cubicBezTo>
                      <a:pt x="11" y="13"/>
                      <a:pt x="11" y="11"/>
                      <a:pt x="10" y="9"/>
                    </a:cubicBezTo>
                    <a:cubicBezTo>
                      <a:pt x="9" y="4"/>
                      <a:pt x="7" y="0"/>
                      <a:pt x="7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2" y="7"/>
                      <a:pt x="3" y="11"/>
                    </a:cubicBezTo>
                    <a:cubicBezTo>
                      <a:pt x="4" y="13"/>
                      <a:pt x="5" y="15"/>
                      <a:pt x="5" y="17"/>
                    </a:cubicBezTo>
                    <a:cubicBezTo>
                      <a:pt x="6" y="18"/>
                      <a:pt x="6" y="19"/>
                      <a:pt x="6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284">
                <a:extLst>
                  <a:ext uri="{FF2B5EF4-FFF2-40B4-BE49-F238E27FC236}">
                    <a16:creationId xmlns="" xmlns:a16="http://schemas.microsoft.com/office/drawing/2014/main" id="{F0D16035-295E-4FEC-936A-B66ED7F4E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138" y="2538413"/>
                <a:ext cx="34925" cy="55563"/>
              </a:xfrm>
              <a:custGeom>
                <a:avLst/>
                <a:gdLst>
                  <a:gd name="T0" fmla="*/ 9 w 22"/>
                  <a:gd name="T1" fmla="*/ 35 h 35"/>
                  <a:gd name="T2" fmla="*/ 22 w 22"/>
                  <a:gd name="T3" fmla="*/ 31 h 35"/>
                  <a:gd name="T4" fmla="*/ 13 w 22"/>
                  <a:gd name="T5" fmla="*/ 0 h 35"/>
                  <a:gd name="T6" fmla="*/ 0 w 22"/>
                  <a:gd name="T7" fmla="*/ 4 h 35"/>
                  <a:gd name="T8" fmla="*/ 9 w 22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5">
                    <a:moveTo>
                      <a:pt x="9" y="35"/>
                    </a:moveTo>
                    <a:lnTo>
                      <a:pt x="22" y="31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9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285">
                <a:extLst>
                  <a:ext uri="{FF2B5EF4-FFF2-40B4-BE49-F238E27FC236}">
                    <a16:creationId xmlns="" xmlns:a16="http://schemas.microsoft.com/office/drawing/2014/main" id="{078F5B83-3DF6-414C-89D0-3B124E47A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2611438"/>
                <a:ext cx="31750" cy="55563"/>
              </a:xfrm>
              <a:custGeom>
                <a:avLst/>
                <a:gdLst>
                  <a:gd name="T0" fmla="*/ 7 w 20"/>
                  <a:gd name="T1" fmla="*/ 35 h 35"/>
                  <a:gd name="T2" fmla="*/ 20 w 20"/>
                  <a:gd name="T3" fmla="*/ 33 h 35"/>
                  <a:gd name="T4" fmla="*/ 13 w 20"/>
                  <a:gd name="T5" fmla="*/ 0 h 35"/>
                  <a:gd name="T6" fmla="*/ 0 w 20"/>
                  <a:gd name="T7" fmla="*/ 4 h 35"/>
                  <a:gd name="T8" fmla="*/ 7 w 20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5">
                    <a:moveTo>
                      <a:pt x="7" y="35"/>
                    </a:moveTo>
                    <a:lnTo>
                      <a:pt x="20" y="33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7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" name="Freeform 286">
                <a:extLst>
                  <a:ext uri="{FF2B5EF4-FFF2-40B4-BE49-F238E27FC236}">
                    <a16:creationId xmlns="" xmlns:a16="http://schemas.microsoft.com/office/drawing/2014/main" id="{DFC396D2-C297-4C97-87AA-DA2CACD7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2238" y="2687638"/>
                <a:ext cx="28575" cy="55563"/>
              </a:xfrm>
              <a:custGeom>
                <a:avLst/>
                <a:gdLst>
                  <a:gd name="T0" fmla="*/ 6 w 18"/>
                  <a:gd name="T1" fmla="*/ 35 h 35"/>
                  <a:gd name="T2" fmla="*/ 18 w 18"/>
                  <a:gd name="T3" fmla="*/ 33 h 35"/>
                  <a:gd name="T4" fmla="*/ 13 w 18"/>
                  <a:gd name="T5" fmla="*/ 0 h 35"/>
                  <a:gd name="T6" fmla="*/ 0 w 18"/>
                  <a:gd name="T7" fmla="*/ 4 h 35"/>
                  <a:gd name="T8" fmla="*/ 6 w 18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5">
                    <a:moveTo>
                      <a:pt x="6" y="35"/>
                    </a:moveTo>
                    <a:lnTo>
                      <a:pt x="18" y="33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6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" name="Freeform 287">
                <a:extLst>
                  <a:ext uri="{FF2B5EF4-FFF2-40B4-BE49-F238E27FC236}">
                    <a16:creationId xmlns="" xmlns:a16="http://schemas.microsoft.com/office/drawing/2014/main" id="{94FBE0A7-7A7B-4FC7-BE54-045F56BED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3350" y="2767013"/>
                <a:ext cx="30163" cy="52388"/>
              </a:xfrm>
              <a:custGeom>
                <a:avLst/>
                <a:gdLst>
                  <a:gd name="T0" fmla="*/ 6 w 19"/>
                  <a:gd name="T1" fmla="*/ 33 h 33"/>
                  <a:gd name="T2" fmla="*/ 19 w 19"/>
                  <a:gd name="T3" fmla="*/ 31 h 33"/>
                  <a:gd name="T4" fmla="*/ 15 w 19"/>
                  <a:gd name="T5" fmla="*/ 0 h 33"/>
                  <a:gd name="T6" fmla="*/ 0 w 19"/>
                  <a:gd name="T7" fmla="*/ 2 h 33"/>
                  <a:gd name="T8" fmla="*/ 6 w 1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3">
                    <a:moveTo>
                      <a:pt x="6" y="33"/>
                    </a:moveTo>
                    <a:lnTo>
                      <a:pt x="19" y="31"/>
                    </a:lnTo>
                    <a:lnTo>
                      <a:pt x="15" y="0"/>
                    </a:lnTo>
                    <a:lnTo>
                      <a:pt x="0" y="2"/>
                    </a:lnTo>
                    <a:lnTo>
                      <a:pt x="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="" xmlns:a16="http://schemas.microsoft.com/office/drawing/2014/main" id="{A32064CE-BF35-41C0-A42B-630B102DEB86}"/>
                </a:ext>
              </a:extLst>
            </p:cNvPr>
            <p:cNvGrpSpPr/>
            <p:nvPr/>
          </p:nvGrpSpPr>
          <p:grpSpPr>
            <a:xfrm>
              <a:off x="7742507" y="4817418"/>
              <a:ext cx="352425" cy="841375"/>
              <a:chOff x="7431088" y="3230563"/>
              <a:chExt cx="352425" cy="841375"/>
            </a:xfrm>
            <a:solidFill>
              <a:schemeClr val="tx2"/>
            </a:solidFill>
          </p:grpSpPr>
          <p:sp>
            <p:nvSpPr>
              <p:cNvPr id="108" name="Freeform 293">
                <a:extLst>
                  <a:ext uri="{FF2B5EF4-FFF2-40B4-BE49-F238E27FC236}">
                    <a16:creationId xmlns="" xmlns:a16="http://schemas.microsoft.com/office/drawing/2014/main" id="{D7CF0E58-4788-4344-ACDE-BCC2D16D2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525" y="3230563"/>
                <a:ext cx="26988" cy="55563"/>
              </a:xfrm>
              <a:custGeom>
                <a:avLst/>
                <a:gdLst>
                  <a:gd name="T0" fmla="*/ 0 w 9"/>
                  <a:gd name="T1" fmla="*/ 18 h 19"/>
                  <a:gd name="T2" fmla="*/ 7 w 9"/>
                  <a:gd name="T3" fmla="*/ 19 h 19"/>
                  <a:gd name="T4" fmla="*/ 7 w 9"/>
                  <a:gd name="T5" fmla="*/ 18 h 19"/>
                  <a:gd name="T6" fmla="*/ 7 w 9"/>
                  <a:gd name="T7" fmla="*/ 16 h 19"/>
                  <a:gd name="T8" fmla="*/ 8 w 9"/>
                  <a:gd name="T9" fmla="*/ 10 h 19"/>
                  <a:gd name="T10" fmla="*/ 9 w 9"/>
                  <a:gd name="T11" fmla="*/ 1 h 19"/>
                  <a:gd name="T12" fmla="*/ 2 w 9"/>
                  <a:gd name="T13" fmla="*/ 0 h 19"/>
                  <a:gd name="T14" fmla="*/ 1 w 9"/>
                  <a:gd name="T15" fmla="*/ 9 h 19"/>
                  <a:gd name="T16" fmla="*/ 0 w 9"/>
                  <a:gd name="T17" fmla="*/ 15 h 19"/>
                  <a:gd name="T18" fmla="*/ 0 w 9"/>
                  <a:gd name="T19" fmla="*/ 17 h 19"/>
                  <a:gd name="T20" fmla="*/ 0 w 9"/>
                  <a:gd name="T2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9">
                    <a:moveTo>
                      <a:pt x="0" y="18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8"/>
                    </a:cubicBezTo>
                    <a:cubicBezTo>
                      <a:pt x="7" y="18"/>
                      <a:pt x="7" y="17"/>
                      <a:pt x="7" y="16"/>
                    </a:cubicBezTo>
                    <a:cubicBezTo>
                      <a:pt x="7" y="14"/>
                      <a:pt x="8" y="12"/>
                      <a:pt x="8" y="10"/>
                    </a:cubicBezTo>
                    <a:cubicBezTo>
                      <a:pt x="8" y="6"/>
                      <a:pt x="9" y="1"/>
                      <a:pt x="9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5"/>
                      <a:pt x="1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9" name="Freeform 294">
                <a:extLst>
                  <a:ext uri="{FF2B5EF4-FFF2-40B4-BE49-F238E27FC236}">
                    <a16:creationId xmlns="" xmlns:a16="http://schemas.microsoft.com/office/drawing/2014/main" id="{5CC5FE83-E3E8-41D1-B2C0-3348BF27C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2238" y="3306763"/>
                <a:ext cx="28575" cy="55563"/>
              </a:xfrm>
              <a:custGeom>
                <a:avLst/>
                <a:gdLst>
                  <a:gd name="T0" fmla="*/ 0 w 18"/>
                  <a:gd name="T1" fmla="*/ 33 h 35"/>
                  <a:gd name="T2" fmla="*/ 13 w 18"/>
                  <a:gd name="T3" fmla="*/ 35 h 35"/>
                  <a:gd name="T4" fmla="*/ 18 w 18"/>
                  <a:gd name="T5" fmla="*/ 2 h 35"/>
                  <a:gd name="T6" fmla="*/ 6 w 18"/>
                  <a:gd name="T7" fmla="*/ 0 h 35"/>
                  <a:gd name="T8" fmla="*/ 0 w 18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5">
                    <a:moveTo>
                      <a:pt x="0" y="33"/>
                    </a:moveTo>
                    <a:lnTo>
                      <a:pt x="13" y="35"/>
                    </a:lnTo>
                    <a:lnTo>
                      <a:pt x="18" y="2"/>
                    </a:lnTo>
                    <a:lnTo>
                      <a:pt x="6" y="0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0" name="Freeform 295">
                <a:extLst>
                  <a:ext uri="{FF2B5EF4-FFF2-40B4-BE49-F238E27FC236}">
                    <a16:creationId xmlns="" xmlns:a16="http://schemas.microsoft.com/office/drawing/2014/main" id="{0DEFDA58-CB32-4A59-96F6-6332873A6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5" y="3382963"/>
                <a:ext cx="31750" cy="55563"/>
              </a:xfrm>
              <a:custGeom>
                <a:avLst/>
                <a:gdLst>
                  <a:gd name="T0" fmla="*/ 0 w 11"/>
                  <a:gd name="T1" fmla="*/ 17 h 19"/>
                  <a:gd name="T2" fmla="*/ 7 w 11"/>
                  <a:gd name="T3" fmla="*/ 19 h 19"/>
                  <a:gd name="T4" fmla="*/ 9 w 11"/>
                  <a:gd name="T5" fmla="*/ 10 h 19"/>
                  <a:gd name="T6" fmla="*/ 11 w 11"/>
                  <a:gd name="T7" fmla="*/ 4 h 19"/>
                  <a:gd name="T8" fmla="*/ 11 w 11"/>
                  <a:gd name="T9" fmla="*/ 2 h 19"/>
                  <a:gd name="T10" fmla="*/ 4 w 11"/>
                  <a:gd name="T11" fmla="*/ 0 h 19"/>
                  <a:gd name="T12" fmla="*/ 4 w 11"/>
                  <a:gd name="T13" fmla="*/ 3 h 19"/>
                  <a:gd name="T14" fmla="*/ 3 w 11"/>
                  <a:gd name="T15" fmla="*/ 9 h 19"/>
                  <a:gd name="T16" fmla="*/ 0 w 11"/>
                  <a:gd name="T1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9">
                    <a:moveTo>
                      <a:pt x="0" y="1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8" y="15"/>
                      <a:pt x="9" y="10"/>
                    </a:cubicBezTo>
                    <a:cubicBezTo>
                      <a:pt x="10" y="8"/>
                      <a:pt x="11" y="6"/>
                      <a:pt x="11" y="4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4" y="3"/>
                    </a:cubicBezTo>
                    <a:cubicBezTo>
                      <a:pt x="4" y="5"/>
                      <a:pt x="3" y="7"/>
                      <a:pt x="3" y="9"/>
                    </a:cubicBezTo>
                    <a:cubicBezTo>
                      <a:pt x="1" y="13"/>
                      <a:pt x="0" y="17"/>
                      <a:pt x="0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1" name="Freeform 296">
                <a:extLst>
                  <a:ext uri="{FF2B5EF4-FFF2-40B4-BE49-F238E27FC236}">
                    <a16:creationId xmlns="" xmlns:a16="http://schemas.microsoft.com/office/drawing/2014/main" id="{F1DED08A-DAAF-4F30-BC50-A070BB0EC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7313" y="3459163"/>
                <a:ext cx="31750" cy="55563"/>
              </a:xfrm>
              <a:custGeom>
                <a:avLst/>
                <a:gdLst>
                  <a:gd name="T0" fmla="*/ 0 w 20"/>
                  <a:gd name="T1" fmla="*/ 31 h 35"/>
                  <a:gd name="T2" fmla="*/ 13 w 20"/>
                  <a:gd name="T3" fmla="*/ 35 h 35"/>
                  <a:gd name="T4" fmla="*/ 20 w 20"/>
                  <a:gd name="T5" fmla="*/ 4 h 35"/>
                  <a:gd name="T6" fmla="*/ 7 w 20"/>
                  <a:gd name="T7" fmla="*/ 0 h 35"/>
                  <a:gd name="T8" fmla="*/ 0 w 20"/>
                  <a:gd name="T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5">
                    <a:moveTo>
                      <a:pt x="0" y="31"/>
                    </a:moveTo>
                    <a:lnTo>
                      <a:pt x="13" y="35"/>
                    </a:lnTo>
                    <a:lnTo>
                      <a:pt x="20" y="4"/>
                    </a:lnTo>
                    <a:lnTo>
                      <a:pt x="7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2" name="Freeform 297">
                <a:extLst>
                  <a:ext uri="{FF2B5EF4-FFF2-40B4-BE49-F238E27FC236}">
                    <a16:creationId xmlns="" xmlns:a16="http://schemas.microsoft.com/office/drawing/2014/main" id="{309553C4-25F8-4D8D-8022-DD6DDA66A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3500" y="3532188"/>
                <a:ext cx="34925" cy="55563"/>
              </a:xfrm>
              <a:custGeom>
                <a:avLst/>
                <a:gdLst>
                  <a:gd name="T0" fmla="*/ 0 w 22"/>
                  <a:gd name="T1" fmla="*/ 32 h 35"/>
                  <a:gd name="T2" fmla="*/ 11 w 22"/>
                  <a:gd name="T3" fmla="*/ 35 h 35"/>
                  <a:gd name="T4" fmla="*/ 22 w 22"/>
                  <a:gd name="T5" fmla="*/ 4 h 35"/>
                  <a:gd name="T6" fmla="*/ 9 w 22"/>
                  <a:gd name="T7" fmla="*/ 0 h 35"/>
                  <a:gd name="T8" fmla="*/ 0 w 22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5">
                    <a:moveTo>
                      <a:pt x="0" y="32"/>
                    </a:moveTo>
                    <a:lnTo>
                      <a:pt x="11" y="35"/>
                    </a:lnTo>
                    <a:lnTo>
                      <a:pt x="22" y="4"/>
                    </a:lnTo>
                    <a:lnTo>
                      <a:pt x="9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3" name="Freeform 298">
                <a:extLst>
                  <a:ext uri="{FF2B5EF4-FFF2-40B4-BE49-F238E27FC236}">
                    <a16:creationId xmlns="" xmlns:a16="http://schemas.microsoft.com/office/drawing/2014/main" id="{1EA4C75C-C145-4224-9A98-DEBF97A43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6513" y="3605213"/>
                <a:ext cx="38100" cy="55563"/>
              </a:xfrm>
              <a:custGeom>
                <a:avLst/>
                <a:gdLst>
                  <a:gd name="T0" fmla="*/ 0 w 13"/>
                  <a:gd name="T1" fmla="*/ 17 h 19"/>
                  <a:gd name="T2" fmla="*/ 6 w 13"/>
                  <a:gd name="T3" fmla="*/ 19 h 19"/>
                  <a:gd name="T4" fmla="*/ 10 w 13"/>
                  <a:gd name="T5" fmla="*/ 11 h 19"/>
                  <a:gd name="T6" fmla="*/ 13 w 13"/>
                  <a:gd name="T7" fmla="*/ 3 h 19"/>
                  <a:gd name="T8" fmla="*/ 6 w 13"/>
                  <a:gd name="T9" fmla="*/ 0 h 19"/>
                  <a:gd name="T10" fmla="*/ 3 w 13"/>
                  <a:gd name="T11" fmla="*/ 9 h 19"/>
                  <a:gd name="T12" fmla="*/ 0 w 13"/>
                  <a:gd name="T13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0" y="17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8" y="15"/>
                      <a:pt x="10" y="11"/>
                    </a:cubicBezTo>
                    <a:cubicBezTo>
                      <a:pt x="11" y="7"/>
                      <a:pt x="13" y="3"/>
                      <a:pt x="13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4" y="4"/>
                      <a:pt x="3" y="9"/>
                    </a:cubicBezTo>
                    <a:cubicBezTo>
                      <a:pt x="1" y="13"/>
                      <a:pt x="0" y="17"/>
                      <a:pt x="0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4" name="Freeform 299">
                <a:extLst>
                  <a:ext uri="{FF2B5EF4-FFF2-40B4-BE49-F238E27FC236}">
                    <a16:creationId xmlns="" xmlns:a16="http://schemas.microsoft.com/office/drawing/2014/main" id="{2D34B260-AD7A-4C80-BE81-7547FE04D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3679825"/>
                <a:ext cx="38100" cy="55563"/>
              </a:xfrm>
              <a:custGeom>
                <a:avLst/>
                <a:gdLst>
                  <a:gd name="T0" fmla="*/ 0 w 24"/>
                  <a:gd name="T1" fmla="*/ 29 h 35"/>
                  <a:gd name="T2" fmla="*/ 11 w 24"/>
                  <a:gd name="T3" fmla="*/ 35 h 35"/>
                  <a:gd name="T4" fmla="*/ 24 w 24"/>
                  <a:gd name="T5" fmla="*/ 3 h 35"/>
                  <a:gd name="T6" fmla="*/ 11 w 24"/>
                  <a:gd name="T7" fmla="*/ 0 h 35"/>
                  <a:gd name="T8" fmla="*/ 0 w 24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5">
                    <a:moveTo>
                      <a:pt x="0" y="29"/>
                    </a:moveTo>
                    <a:lnTo>
                      <a:pt x="11" y="35"/>
                    </a:lnTo>
                    <a:lnTo>
                      <a:pt x="24" y="3"/>
                    </a:lnTo>
                    <a:lnTo>
                      <a:pt x="11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5" name="Freeform 300">
                <a:extLst>
                  <a:ext uri="{FF2B5EF4-FFF2-40B4-BE49-F238E27FC236}">
                    <a16:creationId xmlns="" xmlns:a16="http://schemas.microsoft.com/office/drawing/2014/main" id="{4854C3D4-1346-4313-B11F-A2503685A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3749675"/>
                <a:ext cx="42863" cy="55563"/>
              </a:xfrm>
              <a:custGeom>
                <a:avLst/>
                <a:gdLst>
                  <a:gd name="T0" fmla="*/ 0 w 27"/>
                  <a:gd name="T1" fmla="*/ 29 h 35"/>
                  <a:gd name="T2" fmla="*/ 13 w 27"/>
                  <a:gd name="T3" fmla="*/ 35 h 35"/>
                  <a:gd name="T4" fmla="*/ 27 w 27"/>
                  <a:gd name="T5" fmla="*/ 5 h 35"/>
                  <a:gd name="T6" fmla="*/ 15 w 27"/>
                  <a:gd name="T7" fmla="*/ 0 h 35"/>
                  <a:gd name="T8" fmla="*/ 0 w 27"/>
                  <a:gd name="T9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5">
                    <a:moveTo>
                      <a:pt x="0" y="29"/>
                    </a:moveTo>
                    <a:lnTo>
                      <a:pt x="13" y="35"/>
                    </a:lnTo>
                    <a:lnTo>
                      <a:pt x="27" y="5"/>
                    </a:lnTo>
                    <a:lnTo>
                      <a:pt x="15" y="0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6" name="Freeform 301">
                <a:extLst>
                  <a:ext uri="{FF2B5EF4-FFF2-40B4-BE49-F238E27FC236}">
                    <a16:creationId xmlns="" xmlns:a16="http://schemas.microsoft.com/office/drawing/2014/main" id="{02204789-8C48-49CE-B2D2-22F03898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8088" y="3819525"/>
                <a:ext cx="42863" cy="55563"/>
              </a:xfrm>
              <a:custGeom>
                <a:avLst/>
                <a:gdLst>
                  <a:gd name="T0" fmla="*/ 0 w 15"/>
                  <a:gd name="T1" fmla="*/ 15 h 19"/>
                  <a:gd name="T2" fmla="*/ 6 w 15"/>
                  <a:gd name="T3" fmla="*/ 19 h 19"/>
                  <a:gd name="T4" fmla="*/ 8 w 15"/>
                  <a:gd name="T5" fmla="*/ 16 h 19"/>
                  <a:gd name="T6" fmla="*/ 11 w 15"/>
                  <a:gd name="T7" fmla="*/ 11 h 19"/>
                  <a:gd name="T8" fmla="*/ 15 w 15"/>
                  <a:gd name="T9" fmla="*/ 3 h 19"/>
                  <a:gd name="T10" fmla="*/ 8 w 15"/>
                  <a:gd name="T11" fmla="*/ 0 h 19"/>
                  <a:gd name="T12" fmla="*/ 4 w 15"/>
                  <a:gd name="T13" fmla="*/ 7 h 19"/>
                  <a:gd name="T14" fmla="*/ 1 w 15"/>
                  <a:gd name="T15" fmla="*/ 13 h 19"/>
                  <a:gd name="T16" fmla="*/ 0 w 15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9">
                    <a:moveTo>
                      <a:pt x="0" y="15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7" y="18"/>
                      <a:pt x="8" y="16"/>
                    </a:cubicBezTo>
                    <a:cubicBezTo>
                      <a:pt x="9" y="15"/>
                      <a:pt x="10" y="13"/>
                      <a:pt x="11" y="11"/>
                    </a:cubicBezTo>
                    <a:cubicBezTo>
                      <a:pt x="13" y="7"/>
                      <a:pt x="15" y="3"/>
                      <a:pt x="15" y="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6" y="4"/>
                      <a:pt x="4" y="7"/>
                    </a:cubicBezTo>
                    <a:cubicBezTo>
                      <a:pt x="3" y="10"/>
                      <a:pt x="2" y="11"/>
                      <a:pt x="1" y="13"/>
                    </a:cubicBezTo>
                    <a:cubicBezTo>
                      <a:pt x="1" y="14"/>
                      <a:pt x="0" y="15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7" name="Freeform 302">
                <a:extLst>
                  <a:ext uri="{FF2B5EF4-FFF2-40B4-BE49-F238E27FC236}">
                    <a16:creationId xmlns="" xmlns:a16="http://schemas.microsoft.com/office/drawing/2014/main" id="{CF67354D-5F4E-45B5-A9C6-A2D572E37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9988" y="3887788"/>
                <a:ext cx="42863" cy="55563"/>
              </a:xfrm>
              <a:custGeom>
                <a:avLst/>
                <a:gdLst>
                  <a:gd name="T0" fmla="*/ 0 w 27"/>
                  <a:gd name="T1" fmla="*/ 27 h 35"/>
                  <a:gd name="T2" fmla="*/ 11 w 27"/>
                  <a:gd name="T3" fmla="*/ 35 h 35"/>
                  <a:gd name="T4" fmla="*/ 27 w 27"/>
                  <a:gd name="T5" fmla="*/ 5 h 35"/>
                  <a:gd name="T6" fmla="*/ 16 w 27"/>
                  <a:gd name="T7" fmla="*/ 0 h 35"/>
                  <a:gd name="T8" fmla="*/ 0 w 27"/>
                  <a:gd name="T9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5">
                    <a:moveTo>
                      <a:pt x="0" y="27"/>
                    </a:moveTo>
                    <a:lnTo>
                      <a:pt x="11" y="35"/>
                    </a:lnTo>
                    <a:lnTo>
                      <a:pt x="27" y="5"/>
                    </a:lnTo>
                    <a:lnTo>
                      <a:pt x="16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" name="Freeform 303">
                <a:extLst>
                  <a:ext uri="{FF2B5EF4-FFF2-40B4-BE49-F238E27FC236}">
                    <a16:creationId xmlns="" xmlns:a16="http://schemas.microsoft.com/office/drawing/2014/main" id="{80D074F0-0C8E-4D78-9320-830DF7F41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538" y="3951288"/>
                <a:ext cx="46038" cy="55563"/>
              </a:xfrm>
              <a:custGeom>
                <a:avLst/>
                <a:gdLst>
                  <a:gd name="T0" fmla="*/ 0 w 29"/>
                  <a:gd name="T1" fmla="*/ 28 h 35"/>
                  <a:gd name="T2" fmla="*/ 11 w 29"/>
                  <a:gd name="T3" fmla="*/ 35 h 35"/>
                  <a:gd name="T4" fmla="*/ 29 w 29"/>
                  <a:gd name="T5" fmla="*/ 8 h 35"/>
                  <a:gd name="T6" fmla="*/ 18 w 29"/>
                  <a:gd name="T7" fmla="*/ 0 h 35"/>
                  <a:gd name="T8" fmla="*/ 0 w 29"/>
                  <a:gd name="T9" fmla="*/ 28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5">
                    <a:moveTo>
                      <a:pt x="0" y="28"/>
                    </a:moveTo>
                    <a:lnTo>
                      <a:pt x="11" y="35"/>
                    </a:lnTo>
                    <a:lnTo>
                      <a:pt x="29" y="8"/>
                    </a:lnTo>
                    <a:lnTo>
                      <a:pt x="18" y="0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" name="Freeform 304">
                <a:extLst>
                  <a:ext uri="{FF2B5EF4-FFF2-40B4-BE49-F238E27FC236}">
                    <a16:creationId xmlns="" xmlns:a16="http://schemas.microsoft.com/office/drawing/2014/main" id="{73297EAE-08CE-4D9B-BB81-56575A389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1088" y="4016375"/>
                <a:ext cx="47625" cy="55563"/>
              </a:xfrm>
              <a:custGeom>
                <a:avLst/>
                <a:gdLst>
                  <a:gd name="T0" fmla="*/ 0 w 16"/>
                  <a:gd name="T1" fmla="*/ 14 h 19"/>
                  <a:gd name="T2" fmla="*/ 6 w 16"/>
                  <a:gd name="T3" fmla="*/ 19 h 19"/>
                  <a:gd name="T4" fmla="*/ 16 w 16"/>
                  <a:gd name="T5" fmla="*/ 4 h 19"/>
                  <a:gd name="T6" fmla="*/ 10 w 16"/>
                  <a:gd name="T7" fmla="*/ 0 h 19"/>
                  <a:gd name="T8" fmla="*/ 0 w 16"/>
                  <a:gd name="T9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9">
                    <a:moveTo>
                      <a:pt x="0" y="14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16" y="4"/>
                      <a:pt x="1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0" y="15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="" xmlns:a16="http://schemas.microsoft.com/office/drawing/2014/main" id="{3CAF508F-CCA3-417B-9827-89A00CD0E911}"/>
                </a:ext>
              </a:extLst>
            </p:cNvPr>
            <p:cNvGrpSpPr/>
            <p:nvPr/>
          </p:nvGrpSpPr>
          <p:grpSpPr>
            <a:xfrm>
              <a:off x="6339157" y="2869555"/>
              <a:ext cx="207962" cy="1477963"/>
              <a:chOff x="6027738" y="1282700"/>
              <a:chExt cx="207962" cy="1477963"/>
            </a:xfrm>
            <a:solidFill>
              <a:schemeClr val="tx2"/>
            </a:solidFill>
          </p:grpSpPr>
          <p:sp>
            <p:nvSpPr>
              <p:cNvPr id="121" name="Freeform 255">
                <a:extLst>
                  <a:ext uri="{FF2B5EF4-FFF2-40B4-BE49-F238E27FC236}">
                    <a16:creationId xmlns="" xmlns:a16="http://schemas.microsoft.com/office/drawing/2014/main" id="{F9AC2180-7D7E-42F1-9F5F-0544BA0E8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38" y="1282700"/>
                <a:ext cx="52388" cy="23813"/>
              </a:xfrm>
              <a:custGeom>
                <a:avLst/>
                <a:gdLst>
                  <a:gd name="T0" fmla="*/ 18 w 18"/>
                  <a:gd name="T1" fmla="*/ 8 h 8"/>
                  <a:gd name="T2" fmla="*/ 18 w 18"/>
                  <a:gd name="T3" fmla="*/ 1 h 8"/>
                  <a:gd name="T4" fmla="*/ 9 w 18"/>
                  <a:gd name="T5" fmla="*/ 0 h 8"/>
                  <a:gd name="T6" fmla="*/ 0 w 18"/>
                  <a:gd name="T7" fmla="*/ 1 h 8"/>
                  <a:gd name="T8" fmla="*/ 0 w 18"/>
                  <a:gd name="T9" fmla="*/ 8 h 8"/>
                  <a:gd name="T10" fmla="*/ 9 w 18"/>
                  <a:gd name="T11" fmla="*/ 7 h 8"/>
                  <a:gd name="T12" fmla="*/ 18 w 1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8">
                    <a:moveTo>
                      <a:pt x="18" y="8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3" y="0"/>
                      <a:pt x="9" y="0"/>
                    </a:cubicBezTo>
                    <a:cubicBezTo>
                      <a:pt x="4" y="0"/>
                      <a:pt x="0" y="1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4" y="8"/>
                      <a:pt x="9" y="7"/>
                    </a:cubicBezTo>
                    <a:cubicBezTo>
                      <a:pt x="13" y="8"/>
                      <a:pt x="18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256">
                <a:extLst>
                  <a:ext uri="{FF2B5EF4-FFF2-40B4-BE49-F238E27FC236}">
                    <a16:creationId xmlns="" xmlns:a16="http://schemas.microsoft.com/office/drawing/2014/main" id="{C4E0DF94-9FDB-4A3B-8AC4-7276E3039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1285875"/>
                <a:ext cx="52388" cy="23813"/>
              </a:xfrm>
              <a:custGeom>
                <a:avLst/>
                <a:gdLst>
                  <a:gd name="T0" fmla="*/ 18 w 18"/>
                  <a:gd name="T1" fmla="*/ 8 h 8"/>
                  <a:gd name="T2" fmla="*/ 18 w 18"/>
                  <a:gd name="T3" fmla="*/ 0 h 8"/>
                  <a:gd name="T4" fmla="*/ 16 w 18"/>
                  <a:gd name="T5" fmla="*/ 0 h 8"/>
                  <a:gd name="T6" fmla="*/ 9 w 18"/>
                  <a:gd name="T7" fmla="*/ 0 h 8"/>
                  <a:gd name="T8" fmla="*/ 0 w 18"/>
                  <a:gd name="T9" fmla="*/ 0 h 8"/>
                  <a:gd name="T10" fmla="*/ 0 w 18"/>
                  <a:gd name="T11" fmla="*/ 7 h 8"/>
                  <a:gd name="T12" fmla="*/ 9 w 18"/>
                  <a:gd name="T13" fmla="*/ 7 h 8"/>
                  <a:gd name="T14" fmla="*/ 15 w 18"/>
                  <a:gd name="T15" fmla="*/ 7 h 8"/>
                  <a:gd name="T16" fmla="*/ 18 w 1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">
                    <a:moveTo>
                      <a:pt x="18" y="8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4" y="0"/>
                      <a:pt x="12" y="0"/>
                      <a:pt x="9" y="0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5" y="7"/>
                      <a:pt x="9" y="7"/>
                    </a:cubicBezTo>
                    <a:cubicBezTo>
                      <a:pt x="11" y="7"/>
                      <a:pt x="14" y="7"/>
                      <a:pt x="15" y="7"/>
                    </a:cubicBezTo>
                    <a:cubicBezTo>
                      <a:pt x="17" y="7"/>
                      <a:pt x="18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257">
                <a:extLst>
                  <a:ext uri="{FF2B5EF4-FFF2-40B4-BE49-F238E27FC236}">
                    <a16:creationId xmlns="" xmlns:a16="http://schemas.microsoft.com/office/drawing/2014/main" id="{A90171F1-3A13-4996-A044-6507D6FB2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725" y="1289050"/>
                <a:ext cx="53975" cy="25400"/>
              </a:xfrm>
              <a:custGeom>
                <a:avLst/>
                <a:gdLst>
                  <a:gd name="T0" fmla="*/ 17 w 18"/>
                  <a:gd name="T1" fmla="*/ 9 h 9"/>
                  <a:gd name="T2" fmla="*/ 18 w 18"/>
                  <a:gd name="T3" fmla="*/ 2 h 9"/>
                  <a:gd name="T4" fmla="*/ 15 w 18"/>
                  <a:gd name="T5" fmla="*/ 1 h 9"/>
                  <a:gd name="T6" fmla="*/ 9 w 18"/>
                  <a:gd name="T7" fmla="*/ 1 h 9"/>
                  <a:gd name="T8" fmla="*/ 0 w 18"/>
                  <a:gd name="T9" fmla="*/ 0 h 9"/>
                  <a:gd name="T10" fmla="*/ 0 w 18"/>
                  <a:gd name="T11" fmla="*/ 7 h 9"/>
                  <a:gd name="T12" fmla="*/ 8 w 18"/>
                  <a:gd name="T13" fmla="*/ 8 h 9"/>
                  <a:gd name="T14" fmla="*/ 14 w 18"/>
                  <a:gd name="T15" fmla="*/ 8 h 9"/>
                  <a:gd name="T16" fmla="*/ 17 w 1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9">
                    <a:moveTo>
                      <a:pt x="17" y="9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7" y="1"/>
                      <a:pt x="15" y="1"/>
                    </a:cubicBezTo>
                    <a:cubicBezTo>
                      <a:pt x="13" y="1"/>
                      <a:pt x="11" y="1"/>
                      <a:pt x="9" y="1"/>
                    </a:cubicBezTo>
                    <a:cubicBezTo>
                      <a:pt x="5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4" y="8"/>
                      <a:pt x="8" y="8"/>
                    </a:cubicBezTo>
                    <a:cubicBezTo>
                      <a:pt x="11" y="8"/>
                      <a:pt x="13" y="8"/>
                      <a:pt x="14" y="8"/>
                    </a:cubicBezTo>
                    <a:cubicBezTo>
                      <a:pt x="16" y="8"/>
                      <a:pt x="17" y="9"/>
                      <a:pt x="1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Rectangle 318">
                <a:extLst>
                  <a:ext uri="{FF2B5EF4-FFF2-40B4-BE49-F238E27FC236}">
                    <a16:creationId xmlns="" xmlns:a16="http://schemas.microsoft.com/office/drawing/2014/main" id="{B373645F-FE90-4624-91E1-DF47E35C4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29381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Rectangle 319">
                <a:extLst>
                  <a:ext uri="{FF2B5EF4-FFF2-40B4-BE49-F238E27FC236}">
                    <a16:creationId xmlns="" xmlns:a16="http://schemas.microsoft.com/office/drawing/2014/main" id="{1A68D192-2B48-4489-9645-D5BF75867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365250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Rectangle 320">
                <a:extLst>
                  <a:ext uri="{FF2B5EF4-FFF2-40B4-BE49-F238E27FC236}">
                    <a16:creationId xmlns="" xmlns:a16="http://schemas.microsoft.com/office/drawing/2014/main" id="{FEC7D1FD-7C13-48AF-A595-FACC431E5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435100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Rectangle 321">
                <a:extLst>
                  <a:ext uri="{FF2B5EF4-FFF2-40B4-BE49-F238E27FC236}">
                    <a16:creationId xmlns="" xmlns:a16="http://schemas.microsoft.com/office/drawing/2014/main" id="{6D1B556F-6E8F-4C19-8EC5-36127AB5F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504950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Rectangle 322">
                <a:extLst>
                  <a:ext uri="{FF2B5EF4-FFF2-40B4-BE49-F238E27FC236}">
                    <a16:creationId xmlns="" xmlns:a16="http://schemas.microsoft.com/office/drawing/2014/main" id="{AA071898-C111-494E-85AF-7505FFA42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57956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" name="Rectangle 323">
                <a:extLst>
                  <a:ext uri="{FF2B5EF4-FFF2-40B4-BE49-F238E27FC236}">
                    <a16:creationId xmlns="" xmlns:a16="http://schemas.microsoft.com/office/drawing/2014/main" id="{4A532734-D6BA-4352-86BE-1639009B6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64941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" name="Rectangle 324">
                <a:extLst>
                  <a:ext uri="{FF2B5EF4-FFF2-40B4-BE49-F238E27FC236}">
                    <a16:creationId xmlns="" xmlns:a16="http://schemas.microsoft.com/office/drawing/2014/main" id="{3E171DC2-DD27-4D7D-88A6-8EB366133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719263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" name="Rectangle 325">
                <a:extLst>
                  <a:ext uri="{FF2B5EF4-FFF2-40B4-BE49-F238E27FC236}">
                    <a16:creationId xmlns="" xmlns:a16="http://schemas.microsoft.com/office/drawing/2014/main" id="{A0D79579-015B-42A2-B2DA-66C8251B3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790700"/>
                <a:ext cx="20638" cy="492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Rectangle 326">
                <a:extLst>
                  <a:ext uri="{FF2B5EF4-FFF2-40B4-BE49-F238E27FC236}">
                    <a16:creationId xmlns="" xmlns:a16="http://schemas.microsoft.com/office/drawing/2014/main" id="{50E8E60C-4FFA-4285-85F4-434322FE0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86372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Rectangle 327">
                <a:extLst>
                  <a:ext uri="{FF2B5EF4-FFF2-40B4-BE49-F238E27FC236}">
                    <a16:creationId xmlns="" xmlns:a16="http://schemas.microsoft.com/office/drawing/2014/main" id="{0F5A74CF-D343-42CB-BD8B-5A2753DB3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1933575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Rectangle 328">
                <a:extLst>
                  <a:ext uri="{FF2B5EF4-FFF2-40B4-BE49-F238E27FC236}">
                    <a16:creationId xmlns="" xmlns:a16="http://schemas.microsoft.com/office/drawing/2014/main" id="{2F38CB2D-C405-4BEF-9993-75BCB7D55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00501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Rectangle 329">
                <a:extLst>
                  <a:ext uri="{FF2B5EF4-FFF2-40B4-BE49-F238E27FC236}">
                    <a16:creationId xmlns="" xmlns:a16="http://schemas.microsoft.com/office/drawing/2014/main" id="{A72C9F53-B6E1-4075-BFC7-3E6E4BB40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074863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Rectangle 330">
                <a:extLst>
                  <a:ext uri="{FF2B5EF4-FFF2-40B4-BE49-F238E27FC236}">
                    <a16:creationId xmlns="" xmlns:a16="http://schemas.microsoft.com/office/drawing/2014/main" id="{BE33A8B1-31AF-421F-8302-730AA237E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144713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Rectangle 331">
                <a:extLst>
                  <a:ext uri="{FF2B5EF4-FFF2-40B4-BE49-F238E27FC236}">
                    <a16:creationId xmlns="" xmlns:a16="http://schemas.microsoft.com/office/drawing/2014/main" id="{2BB5BDE3-2631-4A2E-B319-D749DF0FD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21773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Rectangle 332">
                <a:extLst>
                  <a:ext uri="{FF2B5EF4-FFF2-40B4-BE49-F238E27FC236}">
                    <a16:creationId xmlns="" xmlns:a16="http://schemas.microsoft.com/office/drawing/2014/main" id="{8CBC7069-63F7-424F-9D12-D6BC7D14F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28917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Rectangle 333">
                <a:extLst>
                  <a:ext uri="{FF2B5EF4-FFF2-40B4-BE49-F238E27FC236}">
                    <a16:creationId xmlns="" xmlns:a16="http://schemas.microsoft.com/office/drawing/2014/main" id="{6086CD31-186C-40BB-A10D-537B72B0B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359025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Rectangle 334">
                <a:extLst>
                  <a:ext uri="{FF2B5EF4-FFF2-40B4-BE49-F238E27FC236}">
                    <a16:creationId xmlns="" xmlns:a16="http://schemas.microsoft.com/office/drawing/2014/main" id="{3BBA7C3C-C6D8-48D3-88E7-7FE811278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428875"/>
                <a:ext cx="20638" cy="50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1" name="Rectangle 335">
                <a:extLst>
                  <a:ext uri="{FF2B5EF4-FFF2-40B4-BE49-F238E27FC236}">
                    <a16:creationId xmlns="" xmlns:a16="http://schemas.microsoft.com/office/drawing/2014/main" id="{F816ECEE-FDCF-495E-80E2-7A857E9AD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503488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Rectangle 336">
                <a:extLst>
                  <a:ext uri="{FF2B5EF4-FFF2-40B4-BE49-F238E27FC236}">
                    <a16:creationId xmlns="" xmlns:a16="http://schemas.microsoft.com/office/drawing/2014/main" id="{6883D82C-1E3D-4577-BA72-1496E5A3B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57333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Rectangle 337">
                <a:extLst>
                  <a:ext uri="{FF2B5EF4-FFF2-40B4-BE49-F238E27FC236}">
                    <a16:creationId xmlns="" xmlns:a16="http://schemas.microsoft.com/office/drawing/2014/main" id="{B66A07EC-CFA4-491C-942A-D3C2683CA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643188"/>
                <a:ext cx="20638" cy="476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Rectangle 338">
                <a:extLst>
                  <a:ext uri="{FF2B5EF4-FFF2-40B4-BE49-F238E27FC236}">
                    <a16:creationId xmlns="" xmlns:a16="http://schemas.microsoft.com/office/drawing/2014/main" id="{F86DA0C0-253F-44D6-865F-4C6E15116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8063" y="2714625"/>
                <a:ext cx="20638" cy="460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="" xmlns:a16="http://schemas.microsoft.com/office/drawing/2014/main" id="{A2D0BAFC-8C34-4D82-B4A5-2B25CEA7C406}"/>
                </a:ext>
              </a:extLst>
            </p:cNvPr>
            <p:cNvGrpSpPr/>
            <p:nvPr/>
          </p:nvGrpSpPr>
          <p:grpSpPr>
            <a:xfrm>
              <a:off x="4619894" y="4430068"/>
              <a:ext cx="1454151" cy="442913"/>
              <a:chOff x="4308475" y="2843213"/>
              <a:chExt cx="1454151" cy="442913"/>
            </a:xfrm>
            <a:solidFill>
              <a:schemeClr val="tx2"/>
            </a:solidFill>
          </p:grpSpPr>
          <p:sp>
            <p:nvSpPr>
              <p:cNvPr id="146" name="Freeform 217">
                <a:extLst>
                  <a:ext uri="{FF2B5EF4-FFF2-40B4-BE49-F238E27FC236}">
                    <a16:creationId xmlns="" xmlns:a16="http://schemas.microsoft.com/office/drawing/2014/main" id="{09BC022E-3947-441C-8982-964D685BF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3230563"/>
                <a:ext cx="28575" cy="55563"/>
              </a:xfrm>
              <a:custGeom>
                <a:avLst/>
                <a:gdLst>
                  <a:gd name="T0" fmla="*/ 7 w 10"/>
                  <a:gd name="T1" fmla="*/ 0 h 19"/>
                  <a:gd name="T2" fmla="*/ 0 w 10"/>
                  <a:gd name="T3" fmla="*/ 1 h 19"/>
                  <a:gd name="T4" fmla="*/ 1 w 10"/>
                  <a:gd name="T5" fmla="*/ 10 h 19"/>
                  <a:gd name="T6" fmla="*/ 3 w 10"/>
                  <a:gd name="T7" fmla="*/ 19 h 19"/>
                  <a:gd name="T8" fmla="*/ 10 w 10"/>
                  <a:gd name="T9" fmla="*/ 18 h 19"/>
                  <a:gd name="T10" fmla="*/ 8 w 10"/>
                  <a:gd name="T11" fmla="*/ 9 h 19"/>
                  <a:gd name="T12" fmla="*/ 7 w 1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9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5"/>
                      <a:pt x="1" y="10"/>
                    </a:cubicBezTo>
                    <a:cubicBezTo>
                      <a:pt x="2" y="14"/>
                      <a:pt x="3" y="19"/>
                      <a:pt x="3" y="19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9" y="13"/>
                      <a:pt x="8" y="9"/>
                    </a:cubicBezTo>
                    <a:cubicBezTo>
                      <a:pt x="8" y="4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="" xmlns:a16="http://schemas.microsoft.com/office/drawing/2014/main" id="{4C2CE5D3-D1F6-41D0-95D7-D19A02BE5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825" y="3154363"/>
                <a:ext cx="23813" cy="52388"/>
              </a:xfrm>
              <a:custGeom>
                <a:avLst/>
                <a:gdLst>
                  <a:gd name="T0" fmla="*/ 7 w 8"/>
                  <a:gd name="T1" fmla="*/ 0 h 18"/>
                  <a:gd name="T2" fmla="*/ 0 w 8"/>
                  <a:gd name="T3" fmla="*/ 0 h 18"/>
                  <a:gd name="T4" fmla="*/ 0 w 8"/>
                  <a:gd name="T5" fmla="*/ 3 h 18"/>
                  <a:gd name="T6" fmla="*/ 0 w 8"/>
                  <a:gd name="T7" fmla="*/ 9 h 18"/>
                  <a:gd name="T8" fmla="*/ 1 w 8"/>
                  <a:gd name="T9" fmla="*/ 18 h 18"/>
                  <a:gd name="T10" fmla="*/ 8 w 8"/>
                  <a:gd name="T11" fmla="*/ 17 h 18"/>
                  <a:gd name="T12" fmla="*/ 7 w 8"/>
                  <a:gd name="T13" fmla="*/ 9 h 18"/>
                  <a:gd name="T14" fmla="*/ 7 w 8"/>
                  <a:gd name="T15" fmla="*/ 3 h 18"/>
                  <a:gd name="T16" fmla="*/ 7 w 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8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3"/>
                    </a:cubicBezTo>
                    <a:cubicBezTo>
                      <a:pt x="0" y="5"/>
                      <a:pt x="0" y="7"/>
                      <a:pt x="0" y="9"/>
                    </a:cubicBezTo>
                    <a:cubicBezTo>
                      <a:pt x="1" y="14"/>
                      <a:pt x="1" y="18"/>
                      <a:pt x="1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3"/>
                      <a:pt x="7" y="9"/>
                    </a:cubicBezTo>
                    <a:cubicBezTo>
                      <a:pt x="7" y="6"/>
                      <a:pt x="7" y="4"/>
                      <a:pt x="7" y="3"/>
                    </a:cubicBezTo>
                    <a:cubicBezTo>
                      <a:pt x="7" y="1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="" xmlns:a16="http://schemas.microsoft.com/office/drawing/2014/main" id="{FE3F62F2-ACD1-42A4-A3AF-2B69A77EA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475" y="3074988"/>
                <a:ext cx="23813" cy="55563"/>
              </a:xfrm>
              <a:custGeom>
                <a:avLst/>
                <a:gdLst>
                  <a:gd name="T0" fmla="*/ 8 w 8"/>
                  <a:gd name="T1" fmla="*/ 0 h 19"/>
                  <a:gd name="T2" fmla="*/ 0 w 8"/>
                  <a:gd name="T3" fmla="*/ 1 h 19"/>
                  <a:gd name="T4" fmla="*/ 1 w 8"/>
                  <a:gd name="T5" fmla="*/ 10 h 19"/>
                  <a:gd name="T6" fmla="*/ 1 w 8"/>
                  <a:gd name="T7" fmla="*/ 19 h 19"/>
                  <a:gd name="T8" fmla="*/ 8 w 8"/>
                  <a:gd name="T9" fmla="*/ 18 h 19"/>
                  <a:gd name="T10" fmla="*/ 8 w 8"/>
                  <a:gd name="T11" fmla="*/ 9 h 19"/>
                  <a:gd name="T12" fmla="*/ 8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5"/>
                      <a:pt x="1" y="10"/>
                    </a:cubicBezTo>
                    <a:cubicBezTo>
                      <a:pt x="1" y="14"/>
                      <a:pt x="1" y="19"/>
                      <a:pt x="1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4"/>
                      <a:pt x="8" y="9"/>
                    </a:cubicBezTo>
                    <a:cubicBezTo>
                      <a:pt x="8" y="5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="" xmlns:a16="http://schemas.microsoft.com/office/drawing/2014/main" id="{7409160D-B49C-4679-BF52-64F10149B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475" y="2998788"/>
                <a:ext cx="20638" cy="52388"/>
              </a:xfrm>
              <a:custGeom>
                <a:avLst/>
                <a:gdLst>
                  <a:gd name="T0" fmla="*/ 7 w 7"/>
                  <a:gd name="T1" fmla="*/ 0 h 18"/>
                  <a:gd name="T2" fmla="*/ 0 w 7"/>
                  <a:gd name="T3" fmla="*/ 0 h 18"/>
                  <a:gd name="T4" fmla="*/ 0 w 7"/>
                  <a:gd name="T5" fmla="*/ 9 h 18"/>
                  <a:gd name="T6" fmla="*/ 0 w 7"/>
                  <a:gd name="T7" fmla="*/ 18 h 18"/>
                  <a:gd name="T8" fmla="*/ 7 w 7"/>
                  <a:gd name="T9" fmla="*/ 18 h 18"/>
                  <a:gd name="T10" fmla="*/ 7 w 7"/>
                  <a:gd name="T11" fmla="*/ 9 h 18"/>
                  <a:gd name="T12" fmla="*/ 7 w 7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4"/>
                      <a:pt x="0" y="9"/>
                    </a:cubicBezTo>
                    <a:cubicBezTo>
                      <a:pt x="0" y="13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3"/>
                      <a:pt x="7" y="9"/>
                    </a:cubicBezTo>
                    <a:cubicBezTo>
                      <a:pt x="7" y="5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="" xmlns:a16="http://schemas.microsoft.com/office/drawing/2014/main" id="{6A08669F-5A4F-43DA-A635-E30360E95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650" y="2919413"/>
                <a:ext cx="20638" cy="52388"/>
              </a:xfrm>
              <a:custGeom>
                <a:avLst/>
                <a:gdLst>
                  <a:gd name="T0" fmla="*/ 7 w 7"/>
                  <a:gd name="T1" fmla="*/ 1 h 18"/>
                  <a:gd name="T2" fmla="*/ 0 w 7"/>
                  <a:gd name="T3" fmla="*/ 0 h 18"/>
                  <a:gd name="T4" fmla="*/ 0 w 7"/>
                  <a:gd name="T5" fmla="*/ 3 h 18"/>
                  <a:gd name="T6" fmla="*/ 0 w 7"/>
                  <a:gd name="T7" fmla="*/ 9 h 18"/>
                  <a:gd name="T8" fmla="*/ 0 w 7"/>
                  <a:gd name="T9" fmla="*/ 18 h 18"/>
                  <a:gd name="T10" fmla="*/ 7 w 7"/>
                  <a:gd name="T11" fmla="*/ 18 h 18"/>
                  <a:gd name="T12" fmla="*/ 7 w 7"/>
                  <a:gd name="T13" fmla="*/ 10 h 18"/>
                  <a:gd name="T14" fmla="*/ 7 w 7"/>
                  <a:gd name="T15" fmla="*/ 4 h 18"/>
                  <a:gd name="T16" fmla="*/ 7 w 7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8">
                    <a:moveTo>
                      <a:pt x="7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3"/>
                    </a:cubicBezTo>
                    <a:cubicBezTo>
                      <a:pt x="0" y="5"/>
                      <a:pt x="0" y="7"/>
                      <a:pt x="0" y="9"/>
                    </a:cubicBezTo>
                    <a:cubicBezTo>
                      <a:pt x="0" y="14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4"/>
                      <a:pt x="7" y="10"/>
                    </a:cubicBezTo>
                    <a:cubicBezTo>
                      <a:pt x="7" y="7"/>
                      <a:pt x="7" y="5"/>
                      <a:pt x="7" y="4"/>
                    </a:cubicBezTo>
                    <a:cubicBezTo>
                      <a:pt x="7" y="2"/>
                      <a:pt x="7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="" xmlns:a16="http://schemas.microsoft.com/office/drawing/2014/main" id="{94D0E16B-2891-4117-AECB-598F7ACC8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825" y="2843213"/>
                <a:ext cx="26988" cy="52388"/>
              </a:xfrm>
              <a:custGeom>
                <a:avLst/>
                <a:gdLst>
                  <a:gd name="T0" fmla="*/ 9 w 9"/>
                  <a:gd name="T1" fmla="*/ 1 h 18"/>
                  <a:gd name="T2" fmla="*/ 1 w 9"/>
                  <a:gd name="T3" fmla="*/ 0 h 18"/>
                  <a:gd name="T4" fmla="*/ 1 w 9"/>
                  <a:gd name="T5" fmla="*/ 3 h 18"/>
                  <a:gd name="T6" fmla="*/ 1 w 9"/>
                  <a:gd name="T7" fmla="*/ 9 h 18"/>
                  <a:gd name="T8" fmla="*/ 0 w 9"/>
                  <a:gd name="T9" fmla="*/ 18 h 18"/>
                  <a:gd name="T10" fmla="*/ 7 w 9"/>
                  <a:gd name="T11" fmla="*/ 18 h 18"/>
                  <a:gd name="T12" fmla="*/ 8 w 9"/>
                  <a:gd name="T13" fmla="*/ 9 h 18"/>
                  <a:gd name="T14" fmla="*/ 8 w 9"/>
                  <a:gd name="T15" fmla="*/ 3 h 18"/>
                  <a:gd name="T16" fmla="*/ 9 w 9"/>
                  <a:gd name="T17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8">
                    <a:moveTo>
                      <a:pt x="9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3"/>
                    </a:cubicBezTo>
                    <a:cubicBezTo>
                      <a:pt x="1" y="4"/>
                      <a:pt x="1" y="6"/>
                      <a:pt x="1" y="9"/>
                    </a:cubicBezTo>
                    <a:cubicBezTo>
                      <a:pt x="0" y="13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4"/>
                      <a:pt x="8" y="9"/>
                    </a:cubicBezTo>
                    <a:cubicBezTo>
                      <a:pt x="8" y="7"/>
                      <a:pt x="8" y="5"/>
                      <a:pt x="8" y="3"/>
                    </a:cubicBezTo>
                    <a:cubicBezTo>
                      <a:pt x="8" y="2"/>
                      <a:pt x="9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Rectangle 339">
                <a:extLst>
                  <a:ext uri="{FF2B5EF4-FFF2-40B4-BE49-F238E27FC236}">
                    <a16:creationId xmlns="" xmlns:a16="http://schemas.microsoft.com/office/drawing/2014/main" id="{A38248DB-670A-426B-8665-AC2F55794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9763" y="3063875"/>
                <a:ext cx="42863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Rectangle 340">
                <a:extLst>
                  <a:ext uri="{FF2B5EF4-FFF2-40B4-BE49-F238E27FC236}">
                    <a16:creationId xmlns="" xmlns:a16="http://schemas.microsoft.com/office/drawing/2014/main" id="{ED64DCFC-64DA-4B11-8178-D8437BAB4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325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Rectangle 341">
                <a:extLst>
                  <a:ext uri="{FF2B5EF4-FFF2-40B4-BE49-F238E27FC236}">
                    <a16:creationId xmlns="" xmlns:a16="http://schemas.microsoft.com/office/drawing/2014/main" id="{FC3F80EC-3E20-4CB0-83FE-37D1CC96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Rectangle 342">
                <a:extLst>
                  <a:ext uri="{FF2B5EF4-FFF2-40B4-BE49-F238E27FC236}">
                    <a16:creationId xmlns="" xmlns:a16="http://schemas.microsoft.com/office/drawing/2014/main" id="{FC5F132D-37F8-4A0A-A362-0D583E692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1800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6" name="Rectangle 343">
                <a:extLst>
                  <a:ext uri="{FF2B5EF4-FFF2-40B4-BE49-F238E27FC236}">
                    <a16:creationId xmlns="" xmlns:a16="http://schemas.microsoft.com/office/drawing/2014/main" id="{3FC4F831-CBB0-4792-A63A-DA5B89583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3538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7" name="Rectangle 344">
                <a:extLst>
                  <a:ext uri="{FF2B5EF4-FFF2-40B4-BE49-F238E27FC236}">
                    <a16:creationId xmlns="" xmlns:a16="http://schemas.microsoft.com/office/drawing/2014/main" id="{D61824E8-60AE-4727-837D-A726B9C9D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3688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8" name="Rectangle 345">
                <a:extLst>
                  <a:ext uri="{FF2B5EF4-FFF2-40B4-BE49-F238E27FC236}">
                    <a16:creationId xmlns="" xmlns:a16="http://schemas.microsoft.com/office/drawing/2014/main" id="{F3557555-62B8-41E2-B4D9-7B38742FE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5425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Rectangle 346">
                <a:extLst>
                  <a:ext uri="{FF2B5EF4-FFF2-40B4-BE49-F238E27FC236}">
                    <a16:creationId xmlns="" xmlns:a16="http://schemas.microsoft.com/office/drawing/2014/main" id="{A9067380-B6B4-4CB6-930D-FE8086C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5575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Rectangle 347">
                <a:extLst>
                  <a:ext uri="{FF2B5EF4-FFF2-40B4-BE49-F238E27FC236}">
                    <a16:creationId xmlns="" xmlns:a16="http://schemas.microsoft.com/office/drawing/2014/main" id="{BE121C9F-5290-42F2-819C-41080A942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7313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Rectangle 348">
                <a:extLst>
                  <a:ext uri="{FF2B5EF4-FFF2-40B4-BE49-F238E27FC236}">
                    <a16:creationId xmlns="" xmlns:a16="http://schemas.microsoft.com/office/drawing/2014/main" id="{253EE9CE-8514-418A-A3CD-332EE2C6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7463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Rectangle 349">
                <a:extLst>
                  <a:ext uri="{FF2B5EF4-FFF2-40B4-BE49-F238E27FC236}">
                    <a16:creationId xmlns="" xmlns:a16="http://schemas.microsoft.com/office/drawing/2014/main" id="{03D55B7D-7E0D-4C5F-B201-CC6F97FE8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0788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Rectangle 350">
                <a:extLst>
                  <a:ext uri="{FF2B5EF4-FFF2-40B4-BE49-F238E27FC236}">
                    <a16:creationId xmlns="" xmlns:a16="http://schemas.microsoft.com/office/drawing/2014/main" id="{3B23BA8D-E886-4EFD-9A98-68853FB4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9350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Rectangle 351">
                <a:extLst>
                  <a:ext uri="{FF2B5EF4-FFF2-40B4-BE49-F238E27FC236}">
                    <a16:creationId xmlns="" xmlns:a16="http://schemas.microsoft.com/office/drawing/2014/main" id="{776AF12F-2A23-4DBD-9EA0-29E6BC32F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2675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Rectangle 352">
                <a:extLst>
                  <a:ext uri="{FF2B5EF4-FFF2-40B4-BE49-F238E27FC236}">
                    <a16:creationId xmlns="" xmlns:a16="http://schemas.microsoft.com/office/drawing/2014/main" id="{41B3DAE4-0517-416E-A283-698AA6E2C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413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Rectangle 353">
                <a:extLst>
                  <a:ext uri="{FF2B5EF4-FFF2-40B4-BE49-F238E27FC236}">
                    <a16:creationId xmlns="" xmlns:a16="http://schemas.microsoft.com/office/drawing/2014/main" id="{9DE1EC89-602B-48BD-B9E8-DE8E2C390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563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Rectangle 354">
                <a:extLst>
                  <a:ext uri="{FF2B5EF4-FFF2-40B4-BE49-F238E27FC236}">
                    <a16:creationId xmlns="" xmlns:a16="http://schemas.microsoft.com/office/drawing/2014/main" id="{FC57D0EC-01B8-4879-97C8-56D4B8E4C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7888" y="3063875"/>
                <a:ext cx="42863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Rectangle 355">
                <a:extLst>
                  <a:ext uri="{FF2B5EF4-FFF2-40B4-BE49-F238E27FC236}">
                    <a16:creationId xmlns="" xmlns:a16="http://schemas.microsoft.com/office/drawing/2014/main" id="{D1D55D0F-6270-4180-965F-8C57D722B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450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Rectangle 356">
                <a:extLst>
                  <a:ext uri="{FF2B5EF4-FFF2-40B4-BE49-F238E27FC236}">
                    <a16:creationId xmlns="" xmlns:a16="http://schemas.microsoft.com/office/drawing/2014/main" id="{18EDAF5C-8372-4825-BE7E-0CAF94143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775" y="3063875"/>
                <a:ext cx="42863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Rectangle 357">
                <a:extLst>
                  <a:ext uri="{FF2B5EF4-FFF2-40B4-BE49-F238E27FC236}">
                    <a16:creationId xmlns="" xmlns:a16="http://schemas.microsoft.com/office/drawing/2014/main" id="{4CFA6CAF-D349-47C9-8C4A-3C6DC764D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8338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Rectangle 358">
                <a:extLst>
                  <a:ext uri="{FF2B5EF4-FFF2-40B4-BE49-F238E27FC236}">
                    <a16:creationId xmlns="" xmlns:a16="http://schemas.microsoft.com/office/drawing/2014/main" id="{8DA0A439-CFB3-4D5E-B4A0-DAE889B24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1663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359">
                <a:extLst>
                  <a:ext uri="{FF2B5EF4-FFF2-40B4-BE49-F238E27FC236}">
                    <a16:creationId xmlns="" xmlns:a16="http://schemas.microsoft.com/office/drawing/2014/main" id="{32C53E60-29A5-441C-823C-BBEEA6F9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1813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="" xmlns:a16="http://schemas.microsoft.com/office/drawing/2014/main" id="{C614262F-1B63-4B24-8480-5504F9D8667A}"/>
                </a:ext>
              </a:extLst>
            </p:cNvPr>
            <p:cNvGrpSpPr/>
            <p:nvPr/>
          </p:nvGrpSpPr>
          <p:grpSpPr>
            <a:xfrm>
              <a:off x="6783657" y="4509443"/>
              <a:ext cx="1408112" cy="207963"/>
              <a:chOff x="6472238" y="2922588"/>
              <a:chExt cx="1408112" cy="207963"/>
            </a:xfrm>
            <a:solidFill>
              <a:schemeClr val="tx2"/>
            </a:solidFill>
          </p:grpSpPr>
          <p:sp>
            <p:nvSpPr>
              <p:cNvPr id="174" name="Freeform 289">
                <a:extLst>
                  <a:ext uri="{FF2B5EF4-FFF2-40B4-BE49-F238E27FC236}">
                    <a16:creationId xmlns="" xmlns:a16="http://schemas.microsoft.com/office/drawing/2014/main" id="{0D6CDE93-EFBC-449B-9552-11F9CE446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3" y="2922588"/>
                <a:ext cx="23813" cy="52388"/>
              </a:xfrm>
              <a:custGeom>
                <a:avLst/>
                <a:gdLst>
                  <a:gd name="T0" fmla="*/ 1 w 8"/>
                  <a:gd name="T1" fmla="*/ 18 h 18"/>
                  <a:gd name="T2" fmla="*/ 8 w 8"/>
                  <a:gd name="T3" fmla="*/ 18 h 18"/>
                  <a:gd name="T4" fmla="*/ 8 w 8"/>
                  <a:gd name="T5" fmla="*/ 9 h 18"/>
                  <a:gd name="T6" fmla="*/ 7 w 8"/>
                  <a:gd name="T7" fmla="*/ 2 h 18"/>
                  <a:gd name="T8" fmla="*/ 7 w 8"/>
                  <a:gd name="T9" fmla="*/ 0 h 18"/>
                  <a:gd name="T10" fmla="*/ 0 w 8"/>
                  <a:gd name="T11" fmla="*/ 0 h 18"/>
                  <a:gd name="T12" fmla="*/ 0 w 8"/>
                  <a:gd name="T13" fmla="*/ 3 h 18"/>
                  <a:gd name="T14" fmla="*/ 0 w 8"/>
                  <a:gd name="T15" fmla="*/ 9 h 18"/>
                  <a:gd name="T16" fmla="*/ 1 w 8"/>
                  <a:gd name="T1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8">
                    <a:moveTo>
                      <a:pt x="1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3"/>
                      <a:pt x="8" y="9"/>
                    </a:cubicBezTo>
                    <a:cubicBezTo>
                      <a:pt x="8" y="6"/>
                      <a:pt x="7" y="4"/>
                      <a:pt x="7" y="2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3"/>
                    </a:cubicBezTo>
                    <a:cubicBezTo>
                      <a:pt x="0" y="4"/>
                      <a:pt x="0" y="7"/>
                      <a:pt x="0" y="9"/>
                    </a:cubicBezTo>
                    <a:cubicBezTo>
                      <a:pt x="1" y="13"/>
                      <a:pt x="1" y="18"/>
                      <a:pt x="1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Freeform 290">
                <a:extLst>
                  <a:ext uri="{FF2B5EF4-FFF2-40B4-BE49-F238E27FC236}">
                    <a16:creationId xmlns="" xmlns:a16="http://schemas.microsoft.com/office/drawing/2014/main" id="{B1EE901A-47AA-4E18-A16E-91EB64886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3988" y="2998788"/>
                <a:ext cx="20638" cy="52388"/>
              </a:xfrm>
              <a:custGeom>
                <a:avLst/>
                <a:gdLst>
                  <a:gd name="T0" fmla="*/ 0 w 7"/>
                  <a:gd name="T1" fmla="*/ 18 h 18"/>
                  <a:gd name="T2" fmla="*/ 7 w 7"/>
                  <a:gd name="T3" fmla="*/ 18 h 18"/>
                  <a:gd name="T4" fmla="*/ 7 w 7"/>
                  <a:gd name="T5" fmla="*/ 9 h 18"/>
                  <a:gd name="T6" fmla="*/ 7 w 7"/>
                  <a:gd name="T7" fmla="*/ 0 h 18"/>
                  <a:gd name="T8" fmla="*/ 0 w 7"/>
                  <a:gd name="T9" fmla="*/ 0 h 18"/>
                  <a:gd name="T10" fmla="*/ 0 w 7"/>
                  <a:gd name="T11" fmla="*/ 9 h 18"/>
                  <a:gd name="T12" fmla="*/ 0 w 7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8">
                    <a:moveTo>
                      <a:pt x="0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4"/>
                      <a:pt x="7" y="9"/>
                    </a:cubicBezTo>
                    <a:cubicBezTo>
                      <a:pt x="7" y="5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"/>
                      <a:pt x="0" y="9"/>
                    </a:cubicBezTo>
                    <a:cubicBezTo>
                      <a:pt x="0" y="14"/>
                      <a:pt x="0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291">
                <a:extLst>
                  <a:ext uri="{FF2B5EF4-FFF2-40B4-BE49-F238E27FC236}">
                    <a16:creationId xmlns="" xmlns:a16="http://schemas.microsoft.com/office/drawing/2014/main" id="{E7248407-E298-490F-B520-1AE239FEF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813" y="3078163"/>
                <a:ext cx="23813" cy="52388"/>
              </a:xfrm>
              <a:custGeom>
                <a:avLst/>
                <a:gdLst>
                  <a:gd name="T0" fmla="*/ 0 w 15"/>
                  <a:gd name="T1" fmla="*/ 31 h 33"/>
                  <a:gd name="T2" fmla="*/ 13 w 15"/>
                  <a:gd name="T3" fmla="*/ 33 h 33"/>
                  <a:gd name="T4" fmla="*/ 15 w 15"/>
                  <a:gd name="T5" fmla="*/ 0 h 33"/>
                  <a:gd name="T6" fmla="*/ 0 w 15"/>
                  <a:gd name="T7" fmla="*/ 0 h 33"/>
                  <a:gd name="T8" fmla="*/ 0 w 15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0" y="31"/>
                    </a:moveTo>
                    <a:lnTo>
                      <a:pt x="13" y="33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Rectangle 360">
                <a:extLst>
                  <a:ext uri="{FF2B5EF4-FFF2-40B4-BE49-F238E27FC236}">
                    <a16:creationId xmlns="" xmlns:a16="http://schemas.microsoft.com/office/drawing/2014/main" id="{766A9176-3304-4D8E-A563-E2B7E430D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2725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Rectangle 361">
                <a:extLst>
                  <a:ext uri="{FF2B5EF4-FFF2-40B4-BE49-F238E27FC236}">
                    <a16:creationId xmlns="" xmlns:a16="http://schemas.microsoft.com/office/drawing/2014/main" id="{F900433A-C43D-4B9B-A9CF-E328A697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6050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Rectangle 362">
                <a:extLst>
                  <a:ext uri="{FF2B5EF4-FFF2-40B4-BE49-F238E27FC236}">
                    <a16:creationId xmlns="" xmlns:a16="http://schemas.microsoft.com/office/drawing/2014/main" id="{3940287F-6528-4F75-BE8A-684A6E217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7788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Rectangle 363">
                <a:extLst>
                  <a:ext uri="{FF2B5EF4-FFF2-40B4-BE49-F238E27FC236}">
                    <a16:creationId xmlns="" xmlns:a16="http://schemas.microsoft.com/office/drawing/2014/main" id="{614E305C-2D3A-46C3-8A96-BEA1FE0F2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113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Rectangle 364">
                <a:extLst>
                  <a:ext uri="{FF2B5EF4-FFF2-40B4-BE49-F238E27FC236}">
                    <a16:creationId xmlns="" xmlns:a16="http://schemas.microsoft.com/office/drawing/2014/main" id="{5E8AA1D2-9606-47E9-86B9-D630D14AC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2850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Rectangle 365">
                <a:extLst>
                  <a:ext uri="{FF2B5EF4-FFF2-40B4-BE49-F238E27FC236}">
                    <a16:creationId xmlns="" xmlns:a16="http://schemas.microsoft.com/office/drawing/2014/main" id="{B72DE06E-BB21-42CA-A9D2-53E2EA0C7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3000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Rectangle 366">
                <a:extLst>
                  <a:ext uri="{FF2B5EF4-FFF2-40B4-BE49-F238E27FC236}">
                    <a16:creationId xmlns="" xmlns:a16="http://schemas.microsoft.com/office/drawing/2014/main" id="{06FB30C2-FFD0-410A-ADBD-0276DAD3A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6325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Rectangle 367">
                <a:extLst>
                  <a:ext uri="{FF2B5EF4-FFF2-40B4-BE49-F238E27FC236}">
                    <a16:creationId xmlns="" xmlns:a16="http://schemas.microsoft.com/office/drawing/2014/main" id="{F66914E0-8D95-421A-BF6F-606362A5B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8063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Rectangle 368">
                <a:extLst>
                  <a:ext uri="{FF2B5EF4-FFF2-40B4-BE49-F238E27FC236}">
                    <a16:creationId xmlns="" xmlns:a16="http://schemas.microsoft.com/office/drawing/2014/main" id="{CACC4790-3F87-4179-BD42-79E4D8E9F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1388" y="3063875"/>
                <a:ext cx="42863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Rectangle 369">
                <a:extLst>
                  <a:ext uri="{FF2B5EF4-FFF2-40B4-BE49-F238E27FC236}">
                    <a16:creationId xmlns="" xmlns:a16="http://schemas.microsoft.com/office/drawing/2014/main" id="{B02D32ED-F68B-4AF2-808C-EB2891610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19950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Rectangle 370">
                <a:extLst>
                  <a:ext uri="{FF2B5EF4-FFF2-40B4-BE49-F238E27FC236}">
                    <a16:creationId xmlns="" xmlns:a16="http://schemas.microsoft.com/office/drawing/2014/main" id="{A03E7168-3B54-438D-97D1-FE97C401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Rectangle 371">
                <a:extLst>
                  <a:ext uri="{FF2B5EF4-FFF2-40B4-BE49-F238E27FC236}">
                    <a16:creationId xmlns="" xmlns:a16="http://schemas.microsoft.com/office/drawing/2014/main" id="{5CB722ED-90EE-46F8-A9FB-ADD0AC0E2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5013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Rectangle 372">
                <a:extLst>
                  <a:ext uri="{FF2B5EF4-FFF2-40B4-BE49-F238E27FC236}">
                    <a16:creationId xmlns="" xmlns:a16="http://schemas.microsoft.com/office/drawing/2014/main" id="{8CF228B3-38AA-4752-8F0E-C16F1B815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8338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Rectangle 373">
                <a:extLst>
                  <a:ext uri="{FF2B5EF4-FFF2-40B4-BE49-F238E27FC236}">
                    <a16:creationId xmlns="" xmlns:a16="http://schemas.microsoft.com/office/drawing/2014/main" id="{7D718E48-A7A4-470F-999B-041552949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0075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Rectangle 374">
                <a:extLst>
                  <a:ext uri="{FF2B5EF4-FFF2-40B4-BE49-F238E27FC236}">
                    <a16:creationId xmlns="" xmlns:a16="http://schemas.microsoft.com/office/drawing/2014/main" id="{E03F566B-DA97-4B6C-AD47-CBE981AA4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0225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Rectangle 375">
                <a:extLst>
                  <a:ext uri="{FF2B5EF4-FFF2-40B4-BE49-F238E27FC236}">
                    <a16:creationId xmlns="" xmlns:a16="http://schemas.microsoft.com/office/drawing/2014/main" id="{589A3BC8-9617-4191-8C48-F4DECF0D4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3550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Rectangle 376">
                <a:extLst>
                  <a:ext uri="{FF2B5EF4-FFF2-40B4-BE49-F238E27FC236}">
                    <a16:creationId xmlns="" xmlns:a16="http://schemas.microsoft.com/office/drawing/2014/main" id="{84E1D523-AB2C-4906-87AA-3ECBF43BB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5288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Rectangle 377">
                <a:extLst>
                  <a:ext uri="{FF2B5EF4-FFF2-40B4-BE49-F238E27FC236}">
                    <a16:creationId xmlns="" xmlns:a16="http://schemas.microsoft.com/office/drawing/2014/main" id="{4708C5C5-F731-4E5F-8FAC-55D6C9869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8613" y="3063875"/>
                <a:ext cx="42863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Rectangle 378">
                <a:extLst>
                  <a:ext uri="{FF2B5EF4-FFF2-40B4-BE49-F238E27FC236}">
                    <a16:creationId xmlns="" xmlns:a16="http://schemas.microsoft.com/office/drawing/2014/main" id="{AD8B3612-F314-4BEF-8896-73803E93A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0350" y="3063875"/>
                <a:ext cx="44450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Rectangle 379">
                <a:extLst>
                  <a:ext uri="{FF2B5EF4-FFF2-40B4-BE49-F238E27FC236}">
                    <a16:creationId xmlns="" xmlns:a16="http://schemas.microsoft.com/office/drawing/2014/main" id="{51DF8F7E-F0BB-4CC5-BC67-ADC26B36E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0500" y="3063875"/>
                <a:ext cx="46038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7" name="Rectangle 380">
                <a:extLst>
                  <a:ext uri="{FF2B5EF4-FFF2-40B4-BE49-F238E27FC236}">
                    <a16:creationId xmlns="" xmlns:a16="http://schemas.microsoft.com/office/drawing/2014/main" id="{7A4FE268-05D3-444C-8548-811460C92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2238" y="3063875"/>
                <a:ext cx="47625" cy="190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="" xmlns:a16="http://schemas.microsoft.com/office/drawing/2014/main" id="{895B440C-2501-411D-AFCF-80E3DD2E31B3}"/>
                </a:ext>
              </a:extLst>
            </p:cNvPr>
            <p:cNvGrpSpPr/>
            <p:nvPr/>
          </p:nvGrpSpPr>
          <p:grpSpPr>
            <a:xfrm>
              <a:off x="6645544" y="4896793"/>
              <a:ext cx="822325" cy="820738"/>
              <a:chOff x="6334125" y="3309938"/>
              <a:chExt cx="822325" cy="820738"/>
            </a:xfrm>
            <a:solidFill>
              <a:schemeClr val="tx2"/>
            </a:solidFill>
          </p:grpSpPr>
          <p:sp>
            <p:nvSpPr>
              <p:cNvPr id="199" name="Freeform 381">
                <a:extLst>
                  <a:ext uri="{FF2B5EF4-FFF2-40B4-BE49-F238E27FC236}">
                    <a16:creationId xmlns="" xmlns:a16="http://schemas.microsoft.com/office/drawing/2014/main" id="{F1AB2FB0-2B29-4A43-8F65-0995F149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125" y="3309938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10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0" name="Freeform 382">
                <a:extLst>
                  <a:ext uri="{FF2B5EF4-FFF2-40B4-BE49-F238E27FC236}">
                    <a16:creationId xmlns="" xmlns:a16="http://schemas.microsoft.com/office/drawing/2014/main" id="{E2781770-B7B8-4393-A5AD-C12CA483C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750" y="3359150"/>
                <a:ext cx="47625" cy="47625"/>
              </a:xfrm>
              <a:custGeom>
                <a:avLst/>
                <a:gdLst>
                  <a:gd name="T0" fmla="*/ 20 w 30"/>
                  <a:gd name="T1" fmla="*/ 30 h 30"/>
                  <a:gd name="T2" fmla="*/ 30 w 30"/>
                  <a:gd name="T3" fmla="*/ 20 h 30"/>
                  <a:gd name="T4" fmla="*/ 9 w 30"/>
                  <a:gd name="T5" fmla="*/ 0 h 30"/>
                  <a:gd name="T6" fmla="*/ 0 w 30"/>
                  <a:gd name="T7" fmla="*/ 9 h 30"/>
                  <a:gd name="T8" fmla="*/ 20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0" y="30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1" name="Freeform 383">
                <a:extLst>
                  <a:ext uri="{FF2B5EF4-FFF2-40B4-BE49-F238E27FC236}">
                    <a16:creationId xmlns="" xmlns:a16="http://schemas.microsoft.com/office/drawing/2014/main" id="{4888C0EF-6AF0-4A37-B742-98E913E0B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963" y="3406775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10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2" name="Freeform 384">
                <a:extLst>
                  <a:ext uri="{FF2B5EF4-FFF2-40B4-BE49-F238E27FC236}">
                    <a16:creationId xmlns="" xmlns:a16="http://schemas.microsoft.com/office/drawing/2014/main" id="{040D0521-AB46-4C26-9F08-A7D33C204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3455988"/>
                <a:ext cx="47625" cy="47625"/>
              </a:xfrm>
              <a:custGeom>
                <a:avLst/>
                <a:gdLst>
                  <a:gd name="T0" fmla="*/ 20 w 30"/>
                  <a:gd name="T1" fmla="*/ 30 h 30"/>
                  <a:gd name="T2" fmla="*/ 30 w 30"/>
                  <a:gd name="T3" fmla="*/ 20 h 30"/>
                  <a:gd name="T4" fmla="*/ 9 w 30"/>
                  <a:gd name="T5" fmla="*/ 0 h 30"/>
                  <a:gd name="T6" fmla="*/ 0 w 30"/>
                  <a:gd name="T7" fmla="*/ 9 h 30"/>
                  <a:gd name="T8" fmla="*/ 20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0" y="30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3" name="Freeform 385">
                <a:extLst>
                  <a:ext uri="{FF2B5EF4-FFF2-40B4-BE49-F238E27FC236}">
                    <a16:creationId xmlns="" xmlns:a16="http://schemas.microsoft.com/office/drawing/2014/main" id="{9C107B99-675D-4423-AECC-7C9468FB9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800" y="3503613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10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4" name="Freeform 386">
                <a:extLst>
                  <a:ext uri="{FF2B5EF4-FFF2-40B4-BE49-F238E27FC236}">
                    <a16:creationId xmlns="" xmlns:a16="http://schemas.microsoft.com/office/drawing/2014/main" id="{1A9C5ED2-AD31-4D22-B4DB-E9D31AC4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5" y="3552825"/>
                <a:ext cx="46038" cy="47625"/>
              </a:xfrm>
              <a:custGeom>
                <a:avLst/>
                <a:gdLst>
                  <a:gd name="T0" fmla="*/ 20 w 29"/>
                  <a:gd name="T1" fmla="*/ 30 h 30"/>
                  <a:gd name="T2" fmla="*/ 29 w 29"/>
                  <a:gd name="T3" fmla="*/ 20 h 30"/>
                  <a:gd name="T4" fmla="*/ 9 w 29"/>
                  <a:gd name="T5" fmla="*/ 0 h 30"/>
                  <a:gd name="T6" fmla="*/ 0 w 29"/>
                  <a:gd name="T7" fmla="*/ 9 h 30"/>
                  <a:gd name="T8" fmla="*/ 20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20" y="30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387">
                <a:extLst>
                  <a:ext uri="{FF2B5EF4-FFF2-40B4-BE49-F238E27FC236}">
                    <a16:creationId xmlns="" xmlns:a16="http://schemas.microsoft.com/office/drawing/2014/main" id="{DD8653E2-5286-441C-895C-C58B0E6F3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600450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10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Freeform 388">
                <a:extLst>
                  <a:ext uri="{FF2B5EF4-FFF2-40B4-BE49-F238E27FC236}">
                    <a16:creationId xmlns="" xmlns:a16="http://schemas.microsoft.com/office/drawing/2014/main" id="{9999BBB4-9065-44BF-AEAB-E7FFB201D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263" y="3649663"/>
                <a:ext cx="46038" cy="47625"/>
              </a:xfrm>
              <a:custGeom>
                <a:avLst/>
                <a:gdLst>
                  <a:gd name="T0" fmla="*/ 20 w 29"/>
                  <a:gd name="T1" fmla="*/ 30 h 30"/>
                  <a:gd name="T2" fmla="*/ 29 w 29"/>
                  <a:gd name="T3" fmla="*/ 20 h 30"/>
                  <a:gd name="T4" fmla="*/ 9 w 29"/>
                  <a:gd name="T5" fmla="*/ 0 h 30"/>
                  <a:gd name="T6" fmla="*/ 0 w 29"/>
                  <a:gd name="T7" fmla="*/ 9 h 30"/>
                  <a:gd name="T8" fmla="*/ 20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20" y="30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Freeform 389">
                <a:extLst>
                  <a:ext uri="{FF2B5EF4-FFF2-40B4-BE49-F238E27FC236}">
                    <a16:creationId xmlns="" xmlns:a16="http://schemas.microsoft.com/office/drawing/2014/main" id="{F4BD33A6-C57C-4DA7-96A9-A4E1CCA62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3697288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10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8" name="Freeform 390">
                <a:extLst>
                  <a:ext uri="{FF2B5EF4-FFF2-40B4-BE49-F238E27FC236}">
                    <a16:creationId xmlns="" xmlns:a16="http://schemas.microsoft.com/office/drawing/2014/main" id="{D84D7D5A-0A70-46E9-92B1-8FB2A6A76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9100" y="3746500"/>
                <a:ext cx="46038" cy="47625"/>
              </a:xfrm>
              <a:custGeom>
                <a:avLst/>
                <a:gdLst>
                  <a:gd name="T0" fmla="*/ 20 w 29"/>
                  <a:gd name="T1" fmla="*/ 30 h 30"/>
                  <a:gd name="T2" fmla="*/ 29 w 29"/>
                  <a:gd name="T3" fmla="*/ 20 h 30"/>
                  <a:gd name="T4" fmla="*/ 9 w 29"/>
                  <a:gd name="T5" fmla="*/ 0 h 30"/>
                  <a:gd name="T6" fmla="*/ 0 w 29"/>
                  <a:gd name="T7" fmla="*/ 9 h 30"/>
                  <a:gd name="T8" fmla="*/ 20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20" y="30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Freeform 391">
                <a:extLst>
                  <a:ext uri="{FF2B5EF4-FFF2-40B4-BE49-F238E27FC236}">
                    <a16:creationId xmlns="" xmlns:a16="http://schemas.microsoft.com/office/drawing/2014/main" id="{BA8CE28C-1A42-426C-BDA6-463AF4C6E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8313" y="3794125"/>
                <a:ext cx="47625" cy="46038"/>
              </a:xfrm>
              <a:custGeom>
                <a:avLst/>
                <a:gdLst>
                  <a:gd name="T0" fmla="*/ 21 w 30"/>
                  <a:gd name="T1" fmla="*/ 29 h 29"/>
                  <a:gd name="T2" fmla="*/ 30 w 30"/>
                  <a:gd name="T3" fmla="*/ 20 h 29"/>
                  <a:gd name="T4" fmla="*/ 9 w 30"/>
                  <a:gd name="T5" fmla="*/ 0 h 29"/>
                  <a:gd name="T6" fmla="*/ 0 w 30"/>
                  <a:gd name="T7" fmla="*/ 9 h 29"/>
                  <a:gd name="T8" fmla="*/ 21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1" y="29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0" name="Freeform 393">
                <a:extLst>
                  <a:ext uri="{FF2B5EF4-FFF2-40B4-BE49-F238E27FC236}">
                    <a16:creationId xmlns="" xmlns:a16="http://schemas.microsoft.com/office/drawing/2014/main" id="{E85753FF-1745-442D-BF90-02153F6DA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5938" y="3843338"/>
                <a:ext cx="49213" cy="47625"/>
              </a:xfrm>
              <a:custGeom>
                <a:avLst/>
                <a:gdLst>
                  <a:gd name="T0" fmla="*/ 20 w 31"/>
                  <a:gd name="T1" fmla="*/ 30 h 30"/>
                  <a:gd name="T2" fmla="*/ 31 w 31"/>
                  <a:gd name="T3" fmla="*/ 20 h 30"/>
                  <a:gd name="T4" fmla="*/ 9 w 31"/>
                  <a:gd name="T5" fmla="*/ 0 h 30"/>
                  <a:gd name="T6" fmla="*/ 0 w 31"/>
                  <a:gd name="T7" fmla="*/ 9 h 30"/>
                  <a:gd name="T8" fmla="*/ 20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20" y="30"/>
                    </a:moveTo>
                    <a:lnTo>
                      <a:pt x="31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Freeform 394">
                <a:extLst>
                  <a:ext uri="{FF2B5EF4-FFF2-40B4-BE49-F238E27FC236}">
                    <a16:creationId xmlns="" xmlns:a16="http://schemas.microsoft.com/office/drawing/2014/main" id="{0E247076-9E01-4417-9447-99082D894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150" y="3890963"/>
                <a:ext cx="47625" cy="46038"/>
              </a:xfrm>
              <a:custGeom>
                <a:avLst/>
                <a:gdLst>
                  <a:gd name="T0" fmla="*/ 20 w 30"/>
                  <a:gd name="T1" fmla="*/ 29 h 29"/>
                  <a:gd name="T2" fmla="*/ 30 w 30"/>
                  <a:gd name="T3" fmla="*/ 20 h 29"/>
                  <a:gd name="T4" fmla="*/ 9 w 30"/>
                  <a:gd name="T5" fmla="*/ 0 h 29"/>
                  <a:gd name="T6" fmla="*/ 0 w 30"/>
                  <a:gd name="T7" fmla="*/ 9 h 29"/>
                  <a:gd name="T8" fmla="*/ 20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0" y="29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Freeform 395">
                <a:extLst>
                  <a:ext uri="{FF2B5EF4-FFF2-40B4-BE49-F238E27FC236}">
                    <a16:creationId xmlns="" xmlns:a16="http://schemas.microsoft.com/office/drawing/2014/main" id="{3E0ACA3E-EB39-436E-9025-3CCEE0350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2775" y="3940175"/>
                <a:ext cx="49213" cy="47625"/>
              </a:xfrm>
              <a:custGeom>
                <a:avLst/>
                <a:gdLst>
                  <a:gd name="T0" fmla="*/ 22 w 31"/>
                  <a:gd name="T1" fmla="*/ 30 h 30"/>
                  <a:gd name="T2" fmla="*/ 31 w 31"/>
                  <a:gd name="T3" fmla="*/ 20 h 30"/>
                  <a:gd name="T4" fmla="*/ 9 w 31"/>
                  <a:gd name="T5" fmla="*/ 0 h 30"/>
                  <a:gd name="T6" fmla="*/ 0 w 31"/>
                  <a:gd name="T7" fmla="*/ 9 h 30"/>
                  <a:gd name="T8" fmla="*/ 2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22" y="30"/>
                    </a:moveTo>
                    <a:lnTo>
                      <a:pt x="31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3" name="Freeform 396">
                <a:extLst>
                  <a:ext uri="{FF2B5EF4-FFF2-40B4-BE49-F238E27FC236}">
                    <a16:creationId xmlns="" xmlns:a16="http://schemas.microsoft.com/office/drawing/2014/main" id="{4CE099AA-3535-475B-810C-5B2D41957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988" y="3987800"/>
                <a:ext cx="47625" cy="46038"/>
              </a:xfrm>
              <a:custGeom>
                <a:avLst/>
                <a:gdLst>
                  <a:gd name="T0" fmla="*/ 20 w 30"/>
                  <a:gd name="T1" fmla="*/ 29 h 29"/>
                  <a:gd name="T2" fmla="*/ 30 w 30"/>
                  <a:gd name="T3" fmla="*/ 20 h 29"/>
                  <a:gd name="T4" fmla="*/ 9 w 30"/>
                  <a:gd name="T5" fmla="*/ 0 h 29"/>
                  <a:gd name="T6" fmla="*/ 0 w 30"/>
                  <a:gd name="T7" fmla="*/ 9 h 29"/>
                  <a:gd name="T8" fmla="*/ 20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0" y="29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397">
                <a:extLst>
                  <a:ext uri="{FF2B5EF4-FFF2-40B4-BE49-F238E27FC236}">
                    <a16:creationId xmlns="" xmlns:a16="http://schemas.microsoft.com/office/drawing/2014/main" id="{C169FB30-D18B-4DF9-B3DD-9AA8B3B98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9613" y="4037013"/>
                <a:ext cx="49213" cy="47625"/>
              </a:xfrm>
              <a:custGeom>
                <a:avLst/>
                <a:gdLst>
                  <a:gd name="T0" fmla="*/ 22 w 31"/>
                  <a:gd name="T1" fmla="*/ 30 h 30"/>
                  <a:gd name="T2" fmla="*/ 31 w 31"/>
                  <a:gd name="T3" fmla="*/ 20 h 30"/>
                  <a:gd name="T4" fmla="*/ 9 w 31"/>
                  <a:gd name="T5" fmla="*/ 0 h 30"/>
                  <a:gd name="T6" fmla="*/ 0 w 31"/>
                  <a:gd name="T7" fmla="*/ 9 h 30"/>
                  <a:gd name="T8" fmla="*/ 2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22" y="30"/>
                    </a:moveTo>
                    <a:lnTo>
                      <a:pt x="31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5" name="Freeform 398">
                <a:extLst>
                  <a:ext uri="{FF2B5EF4-FFF2-40B4-BE49-F238E27FC236}">
                    <a16:creationId xmlns="" xmlns:a16="http://schemas.microsoft.com/office/drawing/2014/main" id="{5E9726A7-9AE8-492D-BF97-9BE8BAD96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8825" y="4084638"/>
                <a:ext cx="47625" cy="46038"/>
              </a:xfrm>
              <a:custGeom>
                <a:avLst/>
                <a:gdLst>
                  <a:gd name="T0" fmla="*/ 20 w 30"/>
                  <a:gd name="T1" fmla="*/ 29 h 29"/>
                  <a:gd name="T2" fmla="*/ 30 w 30"/>
                  <a:gd name="T3" fmla="*/ 20 h 29"/>
                  <a:gd name="T4" fmla="*/ 9 w 30"/>
                  <a:gd name="T5" fmla="*/ 0 h 29"/>
                  <a:gd name="T6" fmla="*/ 0 w 30"/>
                  <a:gd name="T7" fmla="*/ 9 h 29"/>
                  <a:gd name="T8" fmla="*/ 20 w 3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20" y="29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="" xmlns:a16="http://schemas.microsoft.com/office/drawing/2014/main" id="{6B39C9D0-229A-4D72-8AC8-9C891B1B9393}"/>
                </a:ext>
              </a:extLst>
            </p:cNvPr>
            <p:cNvGrpSpPr/>
            <p:nvPr/>
          </p:nvGrpSpPr>
          <p:grpSpPr>
            <a:xfrm>
              <a:off x="5191394" y="3444230"/>
              <a:ext cx="920751" cy="917576"/>
              <a:chOff x="4879975" y="1857375"/>
              <a:chExt cx="920751" cy="917576"/>
            </a:xfrm>
            <a:solidFill>
              <a:schemeClr val="tx2"/>
            </a:solidFill>
          </p:grpSpPr>
          <p:sp>
            <p:nvSpPr>
              <p:cNvPr id="229" name="Freeform 404">
                <a:extLst>
                  <a:ext uri="{FF2B5EF4-FFF2-40B4-BE49-F238E27FC236}">
                    <a16:creationId xmlns="" xmlns:a16="http://schemas.microsoft.com/office/drawing/2014/main" id="{5C923302-C7F8-4283-BC65-1C4D8C77C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975" y="1857375"/>
                <a:ext cx="47625" cy="47625"/>
              </a:xfrm>
              <a:custGeom>
                <a:avLst/>
                <a:gdLst>
                  <a:gd name="T0" fmla="*/ 21 w 30"/>
                  <a:gd name="T1" fmla="*/ 30 h 30"/>
                  <a:gd name="T2" fmla="*/ 30 w 30"/>
                  <a:gd name="T3" fmla="*/ 21 h 30"/>
                  <a:gd name="T4" fmla="*/ 10 w 30"/>
                  <a:gd name="T5" fmla="*/ 0 h 30"/>
                  <a:gd name="T6" fmla="*/ 0 w 30"/>
                  <a:gd name="T7" fmla="*/ 9 h 30"/>
                  <a:gd name="T8" fmla="*/ 21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1" y="30"/>
                    </a:moveTo>
                    <a:lnTo>
                      <a:pt x="30" y="21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0" name="Freeform 405">
                <a:extLst>
                  <a:ext uri="{FF2B5EF4-FFF2-40B4-BE49-F238E27FC236}">
                    <a16:creationId xmlns="" xmlns:a16="http://schemas.microsoft.com/office/drawing/2014/main" id="{7B579DDB-94B2-4993-816C-9938EC41E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0775" y="1905000"/>
                <a:ext cx="46038" cy="46038"/>
              </a:xfrm>
              <a:custGeom>
                <a:avLst/>
                <a:gdLst>
                  <a:gd name="T0" fmla="*/ 20 w 29"/>
                  <a:gd name="T1" fmla="*/ 29 h 29"/>
                  <a:gd name="T2" fmla="*/ 29 w 29"/>
                  <a:gd name="T3" fmla="*/ 20 h 29"/>
                  <a:gd name="T4" fmla="*/ 9 w 29"/>
                  <a:gd name="T5" fmla="*/ 0 h 29"/>
                  <a:gd name="T6" fmla="*/ 0 w 29"/>
                  <a:gd name="T7" fmla="*/ 9 h 29"/>
                  <a:gd name="T8" fmla="*/ 20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0" y="29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1" name="Freeform 406">
                <a:extLst>
                  <a:ext uri="{FF2B5EF4-FFF2-40B4-BE49-F238E27FC236}">
                    <a16:creationId xmlns="" xmlns:a16="http://schemas.microsoft.com/office/drawing/2014/main" id="{AA799DE5-F2D3-4D26-8CC7-CB6F2AC77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954213"/>
                <a:ext cx="47625" cy="47625"/>
              </a:xfrm>
              <a:custGeom>
                <a:avLst/>
                <a:gdLst>
                  <a:gd name="T0" fmla="*/ 21 w 30"/>
                  <a:gd name="T1" fmla="*/ 30 h 30"/>
                  <a:gd name="T2" fmla="*/ 30 w 30"/>
                  <a:gd name="T3" fmla="*/ 20 h 30"/>
                  <a:gd name="T4" fmla="*/ 10 w 30"/>
                  <a:gd name="T5" fmla="*/ 0 h 30"/>
                  <a:gd name="T6" fmla="*/ 0 w 30"/>
                  <a:gd name="T7" fmla="*/ 9 h 30"/>
                  <a:gd name="T8" fmla="*/ 21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1" y="30"/>
                    </a:moveTo>
                    <a:lnTo>
                      <a:pt x="30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Freeform 407">
                <a:extLst>
                  <a:ext uri="{FF2B5EF4-FFF2-40B4-BE49-F238E27FC236}">
                    <a16:creationId xmlns="" xmlns:a16="http://schemas.microsoft.com/office/drawing/2014/main" id="{53162939-1D3F-4B9D-B020-5CEBA31BD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613" y="2001838"/>
                <a:ext cx="46038" cy="46038"/>
              </a:xfrm>
              <a:custGeom>
                <a:avLst/>
                <a:gdLst>
                  <a:gd name="T0" fmla="*/ 20 w 29"/>
                  <a:gd name="T1" fmla="*/ 29 h 29"/>
                  <a:gd name="T2" fmla="*/ 29 w 29"/>
                  <a:gd name="T3" fmla="*/ 20 h 29"/>
                  <a:gd name="T4" fmla="*/ 9 w 29"/>
                  <a:gd name="T5" fmla="*/ 0 h 29"/>
                  <a:gd name="T6" fmla="*/ 0 w 29"/>
                  <a:gd name="T7" fmla="*/ 9 h 29"/>
                  <a:gd name="T8" fmla="*/ 20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0" y="29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Freeform 408">
                <a:extLst>
                  <a:ext uri="{FF2B5EF4-FFF2-40B4-BE49-F238E27FC236}">
                    <a16:creationId xmlns="" xmlns:a16="http://schemas.microsoft.com/office/drawing/2014/main" id="{2D922A72-D003-4582-84AC-1EB7F6A71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650" y="2051050"/>
                <a:ext cx="50800" cy="47625"/>
              </a:xfrm>
              <a:custGeom>
                <a:avLst/>
                <a:gdLst>
                  <a:gd name="T0" fmla="*/ 22 w 32"/>
                  <a:gd name="T1" fmla="*/ 30 h 30"/>
                  <a:gd name="T2" fmla="*/ 32 w 32"/>
                  <a:gd name="T3" fmla="*/ 20 h 30"/>
                  <a:gd name="T4" fmla="*/ 10 w 32"/>
                  <a:gd name="T5" fmla="*/ 0 h 30"/>
                  <a:gd name="T6" fmla="*/ 0 w 32"/>
                  <a:gd name="T7" fmla="*/ 9 h 30"/>
                  <a:gd name="T8" fmla="*/ 22 w 3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22" y="30"/>
                    </a:moveTo>
                    <a:lnTo>
                      <a:pt x="32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4" name="Freeform 409">
                <a:extLst>
                  <a:ext uri="{FF2B5EF4-FFF2-40B4-BE49-F238E27FC236}">
                    <a16:creationId xmlns="" xmlns:a16="http://schemas.microsoft.com/office/drawing/2014/main" id="{81E946B8-77DA-4653-B3E8-A4B2E902C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0" y="2098675"/>
                <a:ext cx="46038" cy="46038"/>
              </a:xfrm>
              <a:custGeom>
                <a:avLst/>
                <a:gdLst>
                  <a:gd name="T0" fmla="*/ 20 w 29"/>
                  <a:gd name="T1" fmla="*/ 29 h 29"/>
                  <a:gd name="T2" fmla="*/ 29 w 29"/>
                  <a:gd name="T3" fmla="*/ 20 h 29"/>
                  <a:gd name="T4" fmla="*/ 9 w 29"/>
                  <a:gd name="T5" fmla="*/ 0 h 29"/>
                  <a:gd name="T6" fmla="*/ 0 w 29"/>
                  <a:gd name="T7" fmla="*/ 9 h 29"/>
                  <a:gd name="T8" fmla="*/ 20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0" y="29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5" name="Freeform 410">
                <a:extLst>
                  <a:ext uri="{FF2B5EF4-FFF2-40B4-BE49-F238E27FC236}">
                    <a16:creationId xmlns="" xmlns:a16="http://schemas.microsoft.com/office/drawing/2014/main" id="{60D6C447-2016-4E07-A0E6-B79AA00C6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0488" y="2147888"/>
                <a:ext cx="50800" cy="47625"/>
              </a:xfrm>
              <a:custGeom>
                <a:avLst/>
                <a:gdLst>
                  <a:gd name="T0" fmla="*/ 22 w 32"/>
                  <a:gd name="T1" fmla="*/ 30 h 30"/>
                  <a:gd name="T2" fmla="*/ 32 w 32"/>
                  <a:gd name="T3" fmla="*/ 20 h 30"/>
                  <a:gd name="T4" fmla="*/ 10 w 32"/>
                  <a:gd name="T5" fmla="*/ 0 h 30"/>
                  <a:gd name="T6" fmla="*/ 0 w 32"/>
                  <a:gd name="T7" fmla="*/ 9 h 30"/>
                  <a:gd name="T8" fmla="*/ 22 w 3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22" y="30"/>
                    </a:moveTo>
                    <a:lnTo>
                      <a:pt x="32" y="20"/>
                    </a:lnTo>
                    <a:lnTo>
                      <a:pt x="10" y="0"/>
                    </a:lnTo>
                    <a:lnTo>
                      <a:pt x="0" y="9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6" name="Freeform 411">
                <a:extLst>
                  <a:ext uri="{FF2B5EF4-FFF2-40B4-BE49-F238E27FC236}">
                    <a16:creationId xmlns="" xmlns:a16="http://schemas.microsoft.com/office/drawing/2014/main" id="{873C80A9-9CDE-4FEC-9119-5DB38203C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1288" y="2195513"/>
                <a:ext cx="46038" cy="46038"/>
              </a:xfrm>
              <a:custGeom>
                <a:avLst/>
                <a:gdLst>
                  <a:gd name="T0" fmla="*/ 20 w 29"/>
                  <a:gd name="T1" fmla="*/ 29 h 29"/>
                  <a:gd name="T2" fmla="*/ 29 w 29"/>
                  <a:gd name="T3" fmla="*/ 20 h 29"/>
                  <a:gd name="T4" fmla="*/ 9 w 29"/>
                  <a:gd name="T5" fmla="*/ 0 h 29"/>
                  <a:gd name="T6" fmla="*/ 0 w 29"/>
                  <a:gd name="T7" fmla="*/ 9 h 29"/>
                  <a:gd name="T8" fmla="*/ 20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0" y="29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7" name="Freeform 412">
                <a:extLst>
                  <a:ext uri="{FF2B5EF4-FFF2-40B4-BE49-F238E27FC236}">
                    <a16:creationId xmlns="" xmlns:a16="http://schemas.microsoft.com/office/drawing/2014/main" id="{27A877B2-161B-4E24-B6FB-CC31BF668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7325" y="2244725"/>
                <a:ext cx="50800" cy="47625"/>
              </a:xfrm>
              <a:custGeom>
                <a:avLst/>
                <a:gdLst>
                  <a:gd name="T0" fmla="*/ 22 w 32"/>
                  <a:gd name="T1" fmla="*/ 30 h 30"/>
                  <a:gd name="T2" fmla="*/ 32 w 32"/>
                  <a:gd name="T3" fmla="*/ 20 h 30"/>
                  <a:gd name="T4" fmla="*/ 11 w 32"/>
                  <a:gd name="T5" fmla="*/ 0 h 30"/>
                  <a:gd name="T6" fmla="*/ 0 w 32"/>
                  <a:gd name="T7" fmla="*/ 9 h 30"/>
                  <a:gd name="T8" fmla="*/ 22 w 3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22" y="30"/>
                    </a:moveTo>
                    <a:lnTo>
                      <a:pt x="32" y="20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Freeform 413">
                <a:extLst>
                  <a:ext uri="{FF2B5EF4-FFF2-40B4-BE49-F238E27FC236}">
                    <a16:creationId xmlns="" xmlns:a16="http://schemas.microsoft.com/office/drawing/2014/main" id="{E10C32D7-94CD-4650-985D-1D72B663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8125" y="2292350"/>
                <a:ext cx="46038" cy="49213"/>
              </a:xfrm>
              <a:custGeom>
                <a:avLst/>
                <a:gdLst>
                  <a:gd name="T0" fmla="*/ 20 w 29"/>
                  <a:gd name="T1" fmla="*/ 31 h 31"/>
                  <a:gd name="T2" fmla="*/ 29 w 29"/>
                  <a:gd name="T3" fmla="*/ 20 h 31"/>
                  <a:gd name="T4" fmla="*/ 9 w 29"/>
                  <a:gd name="T5" fmla="*/ 0 h 31"/>
                  <a:gd name="T6" fmla="*/ 0 w 29"/>
                  <a:gd name="T7" fmla="*/ 9 h 31"/>
                  <a:gd name="T8" fmla="*/ 20 w 2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20" y="31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414">
                <a:extLst>
                  <a:ext uri="{FF2B5EF4-FFF2-40B4-BE49-F238E27FC236}">
                    <a16:creationId xmlns="" xmlns:a16="http://schemas.microsoft.com/office/drawing/2014/main" id="{6023527C-8AAF-4B2F-8F94-64CB1998B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7338" y="2341563"/>
                <a:ext cx="47625" cy="47625"/>
              </a:xfrm>
              <a:custGeom>
                <a:avLst/>
                <a:gdLst>
                  <a:gd name="T0" fmla="*/ 20 w 30"/>
                  <a:gd name="T1" fmla="*/ 30 h 30"/>
                  <a:gd name="T2" fmla="*/ 30 w 30"/>
                  <a:gd name="T3" fmla="*/ 20 h 30"/>
                  <a:gd name="T4" fmla="*/ 9 w 30"/>
                  <a:gd name="T5" fmla="*/ 0 h 30"/>
                  <a:gd name="T6" fmla="*/ 0 w 30"/>
                  <a:gd name="T7" fmla="*/ 9 h 30"/>
                  <a:gd name="T8" fmla="*/ 20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0" y="30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Freeform 415">
                <a:extLst>
                  <a:ext uri="{FF2B5EF4-FFF2-40B4-BE49-F238E27FC236}">
                    <a16:creationId xmlns="" xmlns:a16="http://schemas.microsoft.com/office/drawing/2014/main" id="{42865976-16EC-4D87-968C-758E79162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963" y="2389188"/>
                <a:ext cx="46038" cy="49213"/>
              </a:xfrm>
              <a:custGeom>
                <a:avLst/>
                <a:gdLst>
                  <a:gd name="T0" fmla="*/ 20 w 29"/>
                  <a:gd name="T1" fmla="*/ 31 h 31"/>
                  <a:gd name="T2" fmla="*/ 29 w 29"/>
                  <a:gd name="T3" fmla="*/ 22 h 31"/>
                  <a:gd name="T4" fmla="*/ 9 w 29"/>
                  <a:gd name="T5" fmla="*/ 0 h 31"/>
                  <a:gd name="T6" fmla="*/ 0 w 29"/>
                  <a:gd name="T7" fmla="*/ 9 h 31"/>
                  <a:gd name="T8" fmla="*/ 20 w 2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20" y="31"/>
                    </a:moveTo>
                    <a:lnTo>
                      <a:pt x="29" y="22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1" name="Freeform 416">
                <a:extLst>
                  <a:ext uri="{FF2B5EF4-FFF2-40B4-BE49-F238E27FC236}">
                    <a16:creationId xmlns="" xmlns:a16="http://schemas.microsoft.com/office/drawing/2014/main" id="{F37C8201-25E7-471A-8711-8180D11FE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175" y="2438400"/>
                <a:ext cx="47625" cy="47625"/>
              </a:xfrm>
              <a:custGeom>
                <a:avLst/>
                <a:gdLst>
                  <a:gd name="T0" fmla="*/ 20 w 30"/>
                  <a:gd name="T1" fmla="*/ 30 h 30"/>
                  <a:gd name="T2" fmla="*/ 30 w 30"/>
                  <a:gd name="T3" fmla="*/ 20 h 30"/>
                  <a:gd name="T4" fmla="*/ 9 w 30"/>
                  <a:gd name="T5" fmla="*/ 0 h 30"/>
                  <a:gd name="T6" fmla="*/ 0 w 30"/>
                  <a:gd name="T7" fmla="*/ 9 h 30"/>
                  <a:gd name="T8" fmla="*/ 20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0" y="30"/>
                    </a:moveTo>
                    <a:lnTo>
                      <a:pt x="30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417">
                <a:extLst>
                  <a:ext uri="{FF2B5EF4-FFF2-40B4-BE49-F238E27FC236}">
                    <a16:creationId xmlns="" xmlns:a16="http://schemas.microsoft.com/office/drawing/2014/main" id="{D367F502-47A9-455A-8A33-0D75E0AEE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1800" y="2486025"/>
                <a:ext cx="46038" cy="49213"/>
              </a:xfrm>
              <a:custGeom>
                <a:avLst/>
                <a:gdLst>
                  <a:gd name="T0" fmla="*/ 20 w 29"/>
                  <a:gd name="T1" fmla="*/ 31 h 31"/>
                  <a:gd name="T2" fmla="*/ 29 w 29"/>
                  <a:gd name="T3" fmla="*/ 22 h 31"/>
                  <a:gd name="T4" fmla="*/ 9 w 29"/>
                  <a:gd name="T5" fmla="*/ 0 h 31"/>
                  <a:gd name="T6" fmla="*/ 0 w 29"/>
                  <a:gd name="T7" fmla="*/ 11 h 31"/>
                  <a:gd name="T8" fmla="*/ 20 w 29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20" y="31"/>
                    </a:moveTo>
                    <a:lnTo>
                      <a:pt x="29" y="22"/>
                    </a:lnTo>
                    <a:lnTo>
                      <a:pt x="9" y="0"/>
                    </a:lnTo>
                    <a:lnTo>
                      <a:pt x="0" y="11"/>
                    </a:ln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Freeform 418">
                <a:extLst>
                  <a:ext uri="{FF2B5EF4-FFF2-40B4-BE49-F238E27FC236}">
                    <a16:creationId xmlns="" xmlns:a16="http://schemas.microsoft.com/office/drawing/2014/main" id="{58B7CE02-B941-44FC-AB9A-6CD42A58D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1013" y="2535238"/>
                <a:ext cx="46038" cy="47625"/>
              </a:xfrm>
              <a:custGeom>
                <a:avLst/>
                <a:gdLst>
                  <a:gd name="T0" fmla="*/ 20 w 29"/>
                  <a:gd name="T1" fmla="*/ 30 h 30"/>
                  <a:gd name="T2" fmla="*/ 29 w 29"/>
                  <a:gd name="T3" fmla="*/ 20 h 30"/>
                  <a:gd name="T4" fmla="*/ 9 w 29"/>
                  <a:gd name="T5" fmla="*/ 0 h 30"/>
                  <a:gd name="T6" fmla="*/ 0 w 29"/>
                  <a:gd name="T7" fmla="*/ 9 h 30"/>
                  <a:gd name="T8" fmla="*/ 20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20" y="30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419">
                <a:extLst>
                  <a:ext uri="{FF2B5EF4-FFF2-40B4-BE49-F238E27FC236}">
                    <a16:creationId xmlns="" xmlns:a16="http://schemas.microsoft.com/office/drawing/2014/main" id="{7BD8E620-E2F7-44E0-9DE4-A4B15DA53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7050" y="2584450"/>
                <a:ext cx="47625" cy="47625"/>
              </a:xfrm>
              <a:custGeom>
                <a:avLst/>
                <a:gdLst>
                  <a:gd name="T0" fmla="*/ 21 w 30"/>
                  <a:gd name="T1" fmla="*/ 30 h 30"/>
                  <a:gd name="T2" fmla="*/ 30 w 30"/>
                  <a:gd name="T3" fmla="*/ 21 h 30"/>
                  <a:gd name="T4" fmla="*/ 10 w 30"/>
                  <a:gd name="T5" fmla="*/ 0 h 30"/>
                  <a:gd name="T6" fmla="*/ 0 w 30"/>
                  <a:gd name="T7" fmla="*/ 10 h 30"/>
                  <a:gd name="T8" fmla="*/ 21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1" y="30"/>
                    </a:moveTo>
                    <a:lnTo>
                      <a:pt x="30" y="21"/>
                    </a:lnTo>
                    <a:lnTo>
                      <a:pt x="10" y="0"/>
                    </a:lnTo>
                    <a:lnTo>
                      <a:pt x="0" y="10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420">
                <a:extLst>
                  <a:ext uri="{FF2B5EF4-FFF2-40B4-BE49-F238E27FC236}">
                    <a16:creationId xmlns="" xmlns:a16="http://schemas.microsoft.com/office/drawing/2014/main" id="{16878BC2-2026-43C2-8CBF-A09D1553E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850" y="2632075"/>
                <a:ext cx="46038" cy="47625"/>
              </a:xfrm>
              <a:custGeom>
                <a:avLst/>
                <a:gdLst>
                  <a:gd name="T0" fmla="*/ 20 w 29"/>
                  <a:gd name="T1" fmla="*/ 30 h 30"/>
                  <a:gd name="T2" fmla="*/ 29 w 29"/>
                  <a:gd name="T3" fmla="*/ 20 h 30"/>
                  <a:gd name="T4" fmla="*/ 9 w 29"/>
                  <a:gd name="T5" fmla="*/ 0 h 30"/>
                  <a:gd name="T6" fmla="*/ 0 w 29"/>
                  <a:gd name="T7" fmla="*/ 9 h 30"/>
                  <a:gd name="T8" fmla="*/ 20 w 2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20" y="30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421">
                <a:extLst>
                  <a:ext uri="{FF2B5EF4-FFF2-40B4-BE49-F238E27FC236}">
                    <a16:creationId xmlns="" xmlns:a16="http://schemas.microsoft.com/office/drawing/2014/main" id="{8F154CBE-16CA-4683-A5F9-040F86453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3888" y="2681288"/>
                <a:ext cx="47625" cy="47625"/>
              </a:xfrm>
              <a:custGeom>
                <a:avLst/>
                <a:gdLst>
                  <a:gd name="T0" fmla="*/ 21 w 30"/>
                  <a:gd name="T1" fmla="*/ 30 h 30"/>
                  <a:gd name="T2" fmla="*/ 30 w 30"/>
                  <a:gd name="T3" fmla="*/ 21 h 30"/>
                  <a:gd name="T4" fmla="*/ 10 w 30"/>
                  <a:gd name="T5" fmla="*/ 0 h 30"/>
                  <a:gd name="T6" fmla="*/ 0 w 30"/>
                  <a:gd name="T7" fmla="*/ 10 h 30"/>
                  <a:gd name="T8" fmla="*/ 21 w 30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21" y="30"/>
                    </a:moveTo>
                    <a:lnTo>
                      <a:pt x="30" y="21"/>
                    </a:lnTo>
                    <a:lnTo>
                      <a:pt x="10" y="0"/>
                    </a:lnTo>
                    <a:lnTo>
                      <a:pt x="0" y="10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422">
                <a:extLst>
                  <a:ext uri="{FF2B5EF4-FFF2-40B4-BE49-F238E27FC236}">
                    <a16:creationId xmlns="" xmlns:a16="http://schemas.microsoft.com/office/drawing/2014/main" id="{F792A3AA-A6A1-4CFE-B888-D3C8155AC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688" y="2728913"/>
                <a:ext cx="46038" cy="46038"/>
              </a:xfrm>
              <a:custGeom>
                <a:avLst/>
                <a:gdLst>
                  <a:gd name="T0" fmla="*/ 20 w 29"/>
                  <a:gd name="T1" fmla="*/ 29 h 29"/>
                  <a:gd name="T2" fmla="*/ 29 w 29"/>
                  <a:gd name="T3" fmla="*/ 20 h 29"/>
                  <a:gd name="T4" fmla="*/ 9 w 29"/>
                  <a:gd name="T5" fmla="*/ 0 h 29"/>
                  <a:gd name="T6" fmla="*/ 0 w 29"/>
                  <a:gd name="T7" fmla="*/ 9 h 29"/>
                  <a:gd name="T8" fmla="*/ 20 w 29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20" y="29"/>
                    </a:moveTo>
                    <a:lnTo>
                      <a:pt x="29" y="20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="" xmlns:a16="http://schemas.microsoft.com/office/drawing/2014/main" id="{CA5E22E5-7AA6-430C-8529-16C71795186F}"/>
                </a:ext>
              </a:extLst>
            </p:cNvPr>
            <p:cNvGrpSpPr/>
            <p:nvPr/>
          </p:nvGrpSpPr>
          <p:grpSpPr>
            <a:xfrm>
              <a:off x="5259657" y="4879330"/>
              <a:ext cx="931863" cy="935038"/>
              <a:chOff x="4948238" y="3292475"/>
              <a:chExt cx="931863" cy="935038"/>
            </a:xfrm>
            <a:solidFill>
              <a:schemeClr val="tx2"/>
            </a:solidFill>
          </p:grpSpPr>
          <p:sp>
            <p:nvSpPr>
              <p:cNvPr id="249" name="Freeform 424">
                <a:extLst>
                  <a:ext uri="{FF2B5EF4-FFF2-40B4-BE49-F238E27FC236}">
                    <a16:creationId xmlns="" xmlns:a16="http://schemas.microsoft.com/office/drawing/2014/main" id="{A62C9D03-BCB5-408A-8F7D-4D8BAEC71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4063" y="3292475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9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Freeform 425">
                <a:extLst>
                  <a:ext uri="{FF2B5EF4-FFF2-40B4-BE49-F238E27FC236}">
                    <a16:creationId xmlns="" xmlns:a16="http://schemas.microsoft.com/office/drawing/2014/main" id="{3EBCC9AD-FACE-49EE-B962-4AF33D874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3341688"/>
                <a:ext cx="50800" cy="47625"/>
              </a:xfrm>
              <a:custGeom>
                <a:avLst/>
                <a:gdLst>
                  <a:gd name="T0" fmla="*/ 0 w 32"/>
                  <a:gd name="T1" fmla="*/ 20 h 30"/>
                  <a:gd name="T2" fmla="*/ 10 w 32"/>
                  <a:gd name="T3" fmla="*/ 30 h 30"/>
                  <a:gd name="T4" fmla="*/ 32 w 32"/>
                  <a:gd name="T5" fmla="*/ 9 h 30"/>
                  <a:gd name="T6" fmla="*/ 22 w 32"/>
                  <a:gd name="T7" fmla="*/ 0 h 30"/>
                  <a:gd name="T8" fmla="*/ 0 w 32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0" y="20"/>
                    </a:moveTo>
                    <a:lnTo>
                      <a:pt x="10" y="30"/>
                    </a:lnTo>
                    <a:lnTo>
                      <a:pt x="32" y="9"/>
                    </a:lnTo>
                    <a:lnTo>
                      <a:pt x="22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Freeform 426">
                <a:extLst>
                  <a:ext uri="{FF2B5EF4-FFF2-40B4-BE49-F238E27FC236}">
                    <a16:creationId xmlns="" xmlns:a16="http://schemas.microsoft.com/office/drawing/2014/main" id="{11E82A3F-E14A-4089-B721-1E7BFCBFA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4050" y="3390900"/>
                <a:ext cx="49213" cy="47625"/>
              </a:xfrm>
              <a:custGeom>
                <a:avLst/>
                <a:gdLst>
                  <a:gd name="T0" fmla="*/ 0 w 31"/>
                  <a:gd name="T1" fmla="*/ 21 h 30"/>
                  <a:gd name="T2" fmla="*/ 9 w 31"/>
                  <a:gd name="T3" fmla="*/ 30 h 30"/>
                  <a:gd name="T4" fmla="*/ 31 w 31"/>
                  <a:gd name="T5" fmla="*/ 10 h 30"/>
                  <a:gd name="T6" fmla="*/ 22 w 31"/>
                  <a:gd name="T7" fmla="*/ 0 h 30"/>
                  <a:gd name="T8" fmla="*/ 0 w 31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21"/>
                    </a:moveTo>
                    <a:lnTo>
                      <a:pt x="9" y="30"/>
                    </a:lnTo>
                    <a:lnTo>
                      <a:pt x="31" y="10"/>
                    </a:lnTo>
                    <a:lnTo>
                      <a:pt x="2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Freeform 427">
                <a:extLst>
                  <a:ext uri="{FF2B5EF4-FFF2-40B4-BE49-F238E27FC236}">
                    <a16:creationId xmlns="" xmlns:a16="http://schemas.microsoft.com/office/drawing/2014/main" id="{3DA55005-06B6-42F7-B9F6-1303F3A2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6425" y="3441700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10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10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Freeform 428">
                <a:extLst>
                  <a:ext uri="{FF2B5EF4-FFF2-40B4-BE49-F238E27FC236}">
                    <a16:creationId xmlns="" xmlns:a16="http://schemas.microsoft.com/office/drawing/2014/main" id="{5EC4E1D5-7592-4EBB-ACDA-2A79AC559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3487738"/>
                <a:ext cx="46038" cy="50800"/>
              </a:xfrm>
              <a:custGeom>
                <a:avLst/>
                <a:gdLst>
                  <a:gd name="T0" fmla="*/ 0 w 29"/>
                  <a:gd name="T1" fmla="*/ 23 h 32"/>
                  <a:gd name="T2" fmla="*/ 9 w 29"/>
                  <a:gd name="T3" fmla="*/ 32 h 32"/>
                  <a:gd name="T4" fmla="*/ 29 w 29"/>
                  <a:gd name="T5" fmla="*/ 10 h 32"/>
                  <a:gd name="T6" fmla="*/ 20 w 29"/>
                  <a:gd name="T7" fmla="*/ 0 h 32"/>
                  <a:gd name="T8" fmla="*/ 0 w 29"/>
                  <a:gd name="T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0" y="23"/>
                    </a:moveTo>
                    <a:lnTo>
                      <a:pt x="9" y="32"/>
                    </a:lnTo>
                    <a:lnTo>
                      <a:pt x="29" y="10"/>
                    </a:lnTo>
                    <a:lnTo>
                      <a:pt x="20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429">
                <a:extLst>
                  <a:ext uri="{FF2B5EF4-FFF2-40B4-BE49-F238E27FC236}">
                    <a16:creationId xmlns="" xmlns:a16="http://schemas.microsoft.com/office/drawing/2014/main" id="{A96B5DAB-2735-49ED-BD55-1D658C4D6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0" y="3538538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9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430">
                <a:extLst>
                  <a:ext uri="{FF2B5EF4-FFF2-40B4-BE49-F238E27FC236}">
                    <a16:creationId xmlns="" xmlns:a16="http://schemas.microsoft.com/office/drawing/2014/main" id="{6466BE5E-CFA5-4BEE-93D4-11D097208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200" y="3587750"/>
                <a:ext cx="50800" cy="47625"/>
              </a:xfrm>
              <a:custGeom>
                <a:avLst/>
                <a:gdLst>
                  <a:gd name="T0" fmla="*/ 0 w 32"/>
                  <a:gd name="T1" fmla="*/ 21 h 30"/>
                  <a:gd name="T2" fmla="*/ 9 w 32"/>
                  <a:gd name="T3" fmla="*/ 30 h 30"/>
                  <a:gd name="T4" fmla="*/ 32 w 32"/>
                  <a:gd name="T5" fmla="*/ 10 h 30"/>
                  <a:gd name="T6" fmla="*/ 22 w 32"/>
                  <a:gd name="T7" fmla="*/ 0 h 30"/>
                  <a:gd name="T8" fmla="*/ 0 w 32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0" y="21"/>
                    </a:moveTo>
                    <a:lnTo>
                      <a:pt x="9" y="30"/>
                    </a:lnTo>
                    <a:lnTo>
                      <a:pt x="32" y="10"/>
                    </a:lnTo>
                    <a:lnTo>
                      <a:pt x="2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431">
                <a:extLst>
                  <a:ext uri="{FF2B5EF4-FFF2-40B4-BE49-F238E27FC236}">
                    <a16:creationId xmlns="" xmlns:a16="http://schemas.microsoft.com/office/drawing/2014/main" id="{DC6FB4C9-2F06-47BC-9765-3DDEF21CD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3638550"/>
                <a:ext cx="46038" cy="46038"/>
              </a:xfrm>
              <a:custGeom>
                <a:avLst/>
                <a:gdLst>
                  <a:gd name="T0" fmla="*/ 0 w 29"/>
                  <a:gd name="T1" fmla="*/ 20 h 29"/>
                  <a:gd name="T2" fmla="*/ 9 w 29"/>
                  <a:gd name="T3" fmla="*/ 29 h 29"/>
                  <a:gd name="T4" fmla="*/ 29 w 29"/>
                  <a:gd name="T5" fmla="*/ 9 h 29"/>
                  <a:gd name="T6" fmla="*/ 20 w 29"/>
                  <a:gd name="T7" fmla="*/ 0 h 29"/>
                  <a:gd name="T8" fmla="*/ 0 w 29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0" y="20"/>
                    </a:moveTo>
                    <a:lnTo>
                      <a:pt x="9" y="29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432">
                <a:extLst>
                  <a:ext uri="{FF2B5EF4-FFF2-40B4-BE49-F238E27FC236}">
                    <a16:creationId xmlns="" xmlns:a16="http://schemas.microsoft.com/office/drawing/2014/main" id="{7311A92B-6E40-4B16-B3B7-B6B44341C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363" y="3687763"/>
                <a:ext cx="47625" cy="47625"/>
              </a:xfrm>
              <a:custGeom>
                <a:avLst/>
                <a:gdLst>
                  <a:gd name="T0" fmla="*/ 0 w 30"/>
                  <a:gd name="T1" fmla="*/ 20 h 30"/>
                  <a:gd name="T2" fmla="*/ 9 w 30"/>
                  <a:gd name="T3" fmla="*/ 30 h 30"/>
                  <a:gd name="T4" fmla="*/ 30 w 30"/>
                  <a:gd name="T5" fmla="*/ 9 h 30"/>
                  <a:gd name="T6" fmla="*/ 21 w 30"/>
                  <a:gd name="T7" fmla="*/ 0 h 30"/>
                  <a:gd name="T8" fmla="*/ 0 w 30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0" y="20"/>
                    </a:moveTo>
                    <a:lnTo>
                      <a:pt x="9" y="30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433">
                <a:extLst>
                  <a:ext uri="{FF2B5EF4-FFF2-40B4-BE49-F238E27FC236}">
                    <a16:creationId xmlns="" xmlns:a16="http://schemas.microsoft.com/office/drawing/2014/main" id="{86817CC8-57BE-43D7-9560-AEB730315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1150" y="3735388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9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434">
                <a:extLst>
                  <a:ext uri="{FF2B5EF4-FFF2-40B4-BE49-F238E27FC236}">
                    <a16:creationId xmlns="" xmlns:a16="http://schemas.microsoft.com/office/drawing/2014/main" id="{FC5B0469-DBB6-4482-8FCA-339BF64F9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0350" y="3784600"/>
                <a:ext cx="47625" cy="47625"/>
              </a:xfrm>
              <a:custGeom>
                <a:avLst/>
                <a:gdLst>
                  <a:gd name="T0" fmla="*/ 0 w 30"/>
                  <a:gd name="T1" fmla="*/ 20 h 30"/>
                  <a:gd name="T2" fmla="*/ 10 w 30"/>
                  <a:gd name="T3" fmla="*/ 30 h 30"/>
                  <a:gd name="T4" fmla="*/ 30 w 30"/>
                  <a:gd name="T5" fmla="*/ 9 h 30"/>
                  <a:gd name="T6" fmla="*/ 21 w 30"/>
                  <a:gd name="T7" fmla="*/ 0 h 30"/>
                  <a:gd name="T8" fmla="*/ 0 w 30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0" y="20"/>
                    </a:moveTo>
                    <a:lnTo>
                      <a:pt x="10" y="30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435">
                <a:extLst>
                  <a:ext uri="{FF2B5EF4-FFF2-40B4-BE49-F238E27FC236}">
                    <a16:creationId xmlns="" xmlns:a16="http://schemas.microsoft.com/office/drawing/2014/main" id="{75A91FC4-AF32-42A7-BEE7-D5F67170E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1138" y="3833813"/>
                <a:ext cx="49213" cy="47625"/>
              </a:xfrm>
              <a:custGeom>
                <a:avLst/>
                <a:gdLst>
                  <a:gd name="T0" fmla="*/ 0 w 31"/>
                  <a:gd name="T1" fmla="*/ 21 h 30"/>
                  <a:gd name="T2" fmla="*/ 9 w 31"/>
                  <a:gd name="T3" fmla="*/ 30 h 30"/>
                  <a:gd name="T4" fmla="*/ 31 w 31"/>
                  <a:gd name="T5" fmla="*/ 10 h 30"/>
                  <a:gd name="T6" fmla="*/ 22 w 31"/>
                  <a:gd name="T7" fmla="*/ 0 h 30"/>
                  <a:gd name="T8" fmla="*/ 0 w 31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21"/>
                    </a:moveTo>
                    <a:lnTo>
                      <a:pt x="9" y="30"/>
                    </a:lnTo>
                    <a:lnTo>
                      <a:pt x="31" y="10"/>
                    </a:lnTo>
                    <a:lnTo>
                      <a:pt x="2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436">
                <a:extLst>
                  <a:ext uri="{FF2B5EF4-FFF2-40B4-BE49-F238E27FC236}">
                    <a16:creationId xmlns="" xmlns:a16="http://schemas.microsoft.com/office/drawing/2014/main" id="{D8EA759A-50A0-4F30-B2CD-C6ED200F4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3513" y="3884613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10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10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437">
                <a:extLst>
                  <a:ext uri="{FF2B5EF4-FFF2-40B4-BE49-F238E27FC236}">
                    <a16:creationId xmlns="" xmlns:a16="http://schemas.microsoft.com/office/drawing/2014/main" id="{E6CA204C-01EE-407A-B64F-06D9120DE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4300" y="3933825"/>
                <a:ext cx="47625" cy="47625"/>
              </a:xfrm>
              <a:custGeom>
                <a:avLst/>
                <a:gdLst>
                  <a:gd name="T0" fmla="*/ 0 w 30"/>
                  <a:gd name="T1" fmla="*/ 21 h 30"/>
                  <a:gd name="T2" fmla="*/ 9 w 30"/>
                  <a:gd name="T3" fmla="*/ 30 h 30"/>
                  <a:gd name="T4" fmla="*/ 30 w 30"/>
                  <a:gd name="T5" fmla="*/ 10 h 30"/>
                  <a:gd name="T6" fmla="*/ 20 w 30"/>
                  <a:gd name="T7" fmla="*/ 0 h 30"/>
                  <a:gd name="T8" fmla="*/ 0 w 30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0" y="21"/>
                    </a:moveTo>
                    <a:lnTo>
                      <a:pt x="9" y="30"/>
                    </a:lnTo>
                    <a:lnTo>
                      <a:pt x="30" y="1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Freeform 438">
                <a:extLst>
                  <a:ext uri="{FF2B5EF4-FFF2-40B4-BE49-F238E27FC236}">
                    <a16:creationId xmlns="" xmlns:a16="http://schemas.microsoft.com/office/drawing/2014/main" id="{9BA0A18F-2B83-4C34-94E0-8CBD10604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088" y="3981450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9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439">
                <a:extLst>
                  <a:ext uri="{FF2B5EF4-FFF2-40B4-BE49-F238E27FC236}">
                    <a16:creationId xmlns="" xmlns:a16="http://schemas.microsoft.com/office/drawing/2014/main" id="{1A3C4883-8A6C-45AC-9E34-917006EDE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4030663"/>
                <a:ext cx="50800" cy="47625"/>
              </a:xfrm>
              <a:custGeom>
                <a:avLst/>
                <a:gdLst>
                  <a:gd name="T0" fmla="*/ 0 w 32"/>
                  <a:gd name="T1" fmla="*/ 21 h 30"/>
                  <a:gd name="T2" fmla="*/ 9 w 32"/>
                  <a:gd name="T3" fmla="*/ 30 h 30"/>
                  <a:gd name="T4" fmla="*/ 32 w 32"/>
                  <a:gd name="T5" fmla="*/ 10 h 30"/>
                  <a:gd name="T6" fmla="*/ 22 w 32"/>
                  <a:gd name="T7" fmla="*/ 0 h 30"/>
                  <a:gd name="T8" fmla="*/ 0 w 32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0">
                    <a:moveTo>
                      <a:pt x="0" y="21"/>
                    </a:moveTo>
                    <a:lnTo>
                      <a:pt x="9" y="30"/>
                    </a:lnTo>
                    <a:lnTo>
                      <a:pt x="32" y="10"/>
                    </a:lnTo>
                    <a:lnTo>
                      <a:pt x="2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440">
                <a:extLst>
                  <a:ext uri="{FF2B5EF4-FFF2-40B4-BE49-F238E27FC236}">
                    <a16:creationId xmlns="" xmlns:a16="http://schemas.microsoft.com/office/drawing/2014/main" id="{69D53DFD-D4DE-449F-AE16-2C50536ED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075" y="4081463"/>
                <a:ext cx="49213" cy="46038"/>
              </a:xfrm>
              <a:custGeom>
                <a:avLst/>
                <a:gdLst>
                  <a:gd name="T0" fmla="*/ 0 w 31"/>
                  <a:gd name="T1" fmla="*/ 20 h 29"/>
                  <a:gd name="T2" fmla="*/ 9 w 31"/>
                  <a:gd name="T3" fmla="*/ 29 h 29"/>
                  <a:gd name="T4" fmla="*/ 31 w 31"/>
                  <a:gd name="T5" fmla="*/ 9 h 29"/>
                  <a:gd name="T6" fmla="*/ 22 w 31"/>
                  <a:gd name="T7" fmla="*/ 0 h 29"/>
                  <a:gd name="T8" fmla="*/ 0 w 31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9">
                    <a:moveTo>
                      <a:pt x="0" y="20"/>
                    </a:moveTo>
                    <a:lnTo>
                      <a:pt x="9" y="29"/>
                    </a:lnTo>
                    <a:lnTo>
                      <a:pt x="31" y="9"/>
                    </a:lnTo>
                    <a:lnTo>
                      <a:pt x="22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Freeform 441">
                <a:extLst>
                  <a:ext uri="{FF2B5EF4-FFF2-40B4-BE49-F238E27FC236}">
                    <a16:creationId xmlns="" xmlns:a16="http://schemas.microsoft.com/office/drawing/2014/main" id="{28C538BA-F422-42F9-968D-8584B0EE8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450" y="4130675"/>
                <a:ext cx="47625" cy="47625"/>
              </a:xfrm>
              <a:custGeom>
                <a:avLst/>
                <a:gdLst>
                  <a:gd name="T0" fmla="*/ 0 w 30"/>
                  <a:gd name="T1" fmla="*/ 20 h 30"/>
                  <a:gd name="T2" fmla="*/ 10 w 30"/>
                  <a:gd name="T3" fmla="*/ 30 h 30"/>
                  <a:gd name="T4" fmla="*/ 30 w 30"/>
                  <a:gd name="T5" fmla="*/ 9 h 30"/>
                  <a:gd name="T6" fmla="*/ 21 w 30"/>
                  <a:gd name="T7" fmla="*/ 0 h 30"/>
                  <a:gd name="T8" fmla="*/ 0 w 30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0" y="20"/>
                    </a:moveTo>
                    <a:lnTo>
                      <a:pt x="10" y="30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442">
                <a:extLst>
                  <a:ext uri="{FF2B5EF4-FFF2-40B4-BE49-F238E27FC236}">
                    <a16:creationId xmlns="" xmlns:a16="http://schemas.microsoft.com/office/drawing/2014/main" id="{6D69D122-7144-48C8-A985-9E59CAA83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238" y="4178300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9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="" xmlns:a16="http://schemas.microsoft.com/office/drawing/2014/main" id="{1FF61EAB-814C-476B-B294-3B7747AC00AD}"/>
                </a:ext>
              </a:extLst>
            </p:cNvPr>
            <p:cNvGrpSpPr/>
            <p:nvPr/>
          </p:nvGrpSpPr>
          <p:grpSpPr>
            <a:xfrm>
              <a:off x="6651894" y="3388668"/>
              <a:ext cx="989013" cy="1031875"/>
              <a:chOff x="6340475" y="1801813"/>
              <a:chExt cx="989013" cy="1031875"/>
            </a:xfrm>
            <a:solidFill>
              <a:schemeClr val="tx2"/>
            </a:solidFill>
          </p:grpSpPr>
          <p:sp>
            <p:nvSpPr>
              <p:cNvPr id="269" name="Freeform 273">
                <a:extLst>
                  <a:ext uri="{FF2B5EF4-FFF2-40B4-BE49-F238E27FC236}">
                    <a16:creationId xmlns="" xmlns:a16="http://schemas.microsoft.com/office/drawing/2014/main" id="{D15F8F8A-E826-43E2-9DFD-C2FCC32E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88" y="1801813"/>
                <a:ext cx="50800" cy="52388"/>
              </a:xfrm>
              <a:custGeom>
                <a:avLst/>
                <a:gdLst>
                  <a:gd name="T0" fmla="*/ 22 w 32"/>
                  <a:gd name="T1" fmla="*/ 33 h 33"/>
                  <a:gd name="T2" fmla="*/ 32 w 32"/>
                  <a:gd name="T3" fmla="*/ 24 h 33"/>
                  <a:gd name="T4" fmla="*/ 9 w 32"/>
                  <a:gd name="T5" fmla="*/ 0 h 33"/>
                  <a:gd name="T6" fmla="*/ 0 w 32"/>
                  <a:gd name="T7" fmla="*/ 9 h 33"/>
                  <a:gd name="T8" fmla="*/ 22 w 32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3">
                    <a:moveTo>
                      <a:pt x="22" y="33"/>
                    </a:moveTo>
                    <a:lnTo>
                      <a:pt x="32" y="24"/>
                    </a:lnTo>
                    <a:lnTo>
                      <a:pt x="9" y="0"/>
                    </a:lnTo>
                    <a:lnTo>
                      <a:pt x="0" y="9"/>
                    </a:lnTo>
                    <a:lnTo>
                      <a:pt x="22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0" name="Freeform 446">
                <a:extLst>
                  <a:ext uri="{FF2B5EF4-FFF2-40B4-BE49-F238E27FC236}">
                    <a16:creationId xmlns="" xmlns:a16="http://schemas.microsoft.com/office/drawing/2014/main" id="{35C87BFD-985F-4781-84ED-952CAA114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0" y="1857375"/>
                <a:ext cx="46038" cy="47625"/>
              </a:xfrm>
              <a:custGeom>
                <a:avLst/>
                <a:gdLst>
                  <a:gd name="T0" fmla="*/ 0 w 29"/>
                  <a:gd name="T1" fmla="*/ 21 h 30"/>
                  <a:gd name="T2" fmla="*/ 9 w 29"/>
                  <a:gd name="T3" fmla="*/ 30 h 30"/>
                  <a:gd name="T4" fmla="*/ 29 w 29"/>
                  <a:gd name="T5" fmla="*/ 9 h 30"/>
                  <a:gd name="T6" fmla="*/ 20 w 29"/>
                  <a:gd name="T7" fmla="*/ 0 h 30"/>
                  <a:gd name="T8" fmla="*/ 0 w 29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1"/>
                    </a:moveTo>
                    <a:lnTo>
                      <a:pt x="9" y="30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1" name="Freeform 447">
                <a:extLst>
                  <a:ext uri="{FF2B5EF4-FFF2-40B4-BE49-F238E27FC236}">
                    <a16:creationId xmlns="" xmlns:a16="http://schemas.microsoft.com/office/drawing/2014/main" id="{73228B4C-24E8-4856-AF33-39C1B8989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950" y="1905000"/>
                <a:ext cx="47625" cy="49213"/>
              </a:xfrm>
              <a:custGeom>
                <a:avLst/>
                <a:gdLst>
                  <a:gd name="T0" fmla="*/ 0 w 30"/>
                  <a:gd name="T1" fmla="*/ 22 h 31"/>
                  <a:gd name="T2" fmla="*/ 9 w 30"/>
                  <a:gd name="T3" fmla="*/ 31 h 31"/>
                  <a:gd name="T4" fmla="*/ 30 w 30"/>
                  <a:gd name="T5" fmla="*/ 9 h 31"/>
                  <a:gd name="T6" fmla="*/ 21 w 30"/>
                  <a:gd name="T7" fmla="*/ 0 h 31"/>
                  <a:gd name="T8" fmla="*/ 0 w 30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0" y="22"/>
                    </a:moveTo>
                    <a:lnTo>
                      <a:pt x="9" y="31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2" name="Freeform 448">
                <a:extLst>
                  <a:ext uri="{FF2B5EF4-FFF2-40B4-BE49-F238E27FC236}">
                    <a16:creationId xmlns="" xmlns:a16="http://schemas.microsoft.com/office/drawing/2014/main" id="{C738CC97-A0B8-4286-A79E-C5E98CE99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1954213"/>
                <a:ext cx="49213" cy="47625"/>
              </a:xfrm>
              <a:custGeom>
                <a:avLst/>
                <a:gdLst>
                  <a:gd name="T0" fmla="*/ 0 w 31"/>
                  <a:gd name="T1" fmla="*/ 20 h 30"/>
                  <a:gd name="T2" fmla="*/ 9 w 31"/>
                  <a:gd name="T3" fmla="*/ 30 h 30"/>
                  <a:gd name="T4" fmla="*/ 31 w 31"/>
                  <a:gd name="T5" fmla="*/ 9 h 30"/>
                  <a:gd name="T6" fmla="*/ 22 w 31"/>
                  <a:gd name="T7" fmla="*/ 0 h 30"/>
                  <a:gd name="T8" fmla="*/ 0 w 31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20"/>
                    </a:moveTo>
                    <a:lnTo>
                      <a:pt x="9" y="30"/>
                    </a:lnTo>
                    <a:lnTo>
                      <a:pt x="31" y="9"/>
                    </a:lnTo>
                    <a:lnTo>
                      <a:pt x="22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3" name="Freeform 449">
                <a:extLst>
                  <a:ext uri="{FF2B5EF4-FFF2-40B4-BE49-F238E27FC236}">
                    <a16:creationId xmlns="" xmlns:a16="http://schemas.microsoft.com/office/drawing/2014/main" id="{23A9EBD9-7AF4-4A59-8220-21720EE11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3113" y="2005013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10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10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4" name="Freeform 450">
                <a:extLst>
                  <a:ext uri="{FF2B5EF4-FFF2-40B4-BE49-F238E27FC236}">
                    <a16:creationId xmlns="" xmlns:a16="http://schemas.microsoft.com/office/drawing/2014/main" id="{B4B54E84-0C4A-4F6B-AD89-47AD6E3AD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3900" y="2051050"/>
                <a:ext cx="46038" cy="50800"/>
              </a:xfrm>
              <a:custGeom>
                <a:avLst/>
                <a:gdLst>
                  <a:gd name="T0" fmla="*/ 0 w 29"/>
                  <a:gd name="T1" fmla="*/ 22 h 32"/>
                  <a:gd name="T2" fmla="*/ 9 w 29"/>
                  <a:gd name="T3" fmla="*/ 32 h 32"/>
                  <a:gd name="T4" fmla="*/ 29 w 29"/>
                  <a:gd name="T5" fmla="*/ 9 h 32"/>
                  <a:gd name="T6" fmla="*/ 20 w 29"/>
                  <a:gd name="T7" fmla="*/ 0 h 32"/>
                  <a:gd name="T8" fmla="*/ 0 w 29"/>
                  <a:gd name="T9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0" y="22"/>
                    </a:moveTo>
                    <a:lnTo>
                      <a:pt x="9" y="32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5" name="Freeform 451">
                <a:extLst>
                  <a:ext uri="{FF2B5EF4-FFF2-40B4-BE49-F238E27FC236}">
                    <a16:creationId xmlns="" xmlns:a16="http://schemas.microsoft.com/office/drawing/2014/main" id="{442C41BB-E246-4E34-AB29-B1CAC3C42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3100" y="2101850"/>
                <a:ext cx="50800" cy="46038"/>
              </a:xfrm>
              <a:custGeom>
                <a:avLst/>
                <a:gdLst>
                  <a:gd name="T0" fmla="*/ 0 w 32"/>
                  <a:gd name="T1" fmla="*/ 20 h 29"/>
                  <a:gd name="T2" fmla="*/ 10 w 32"/>
                  <a:gd name="T3" fmla="*/ 29 h 29"/>
                  <a:gd name="T4" fmla="*/ 32 w 32"/>
                  <a:gd name="T5" fmla="*/ 9 h 29"/>
                  <a:gd name="T6" fmla="*/ 21 w 32"/>
                  <a:gd name="T7" fmla="*/ 0 h 29"/>
                  <a:gd name="T8" fmla="*/ 0 w 32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9">
                    <a:moveTo>
                      <a:pt x="0" y="20"/>
                    </a:moveTo>
                    <a:lnTo>
                      <a:pt x="10" y="29"/>
                    </a:lnTo>
                    <a:lnTo>
                      <a:pt x="32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6" name="Freeform 452">
                <a:extLst>
                  <a:ext uri="{FF2B5EF4-FFF2-40B4-BE49-F238E27FC236}">
                    <a16:creationId xmlns="" xmlns:a16="http://schemas.microsoft.com/office/drawing/2014/main" id="{08C771DF-E8E3-4044-A6ED-88A203510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7063" y="2151063"/>
                <a:ext cx="46038" cy="47625"/>
              </a:xfrm>
              <a:custGeom>
                <a:avLst/>
                <a:gdLst>
                  <a:gd name="T0" fmla="*/ 0 w 29"/>
                  <a:gd name="T1" fmla="*/ 20 h 30"/>
                  <a:gd name="T2" fmla="*/ 9 w 29"/>
                  <a:gd name="T3" fmla="*/ 30 h 30"/>
                  <a:gd name="T4" fmla="*/ 29 w 29"/>
                  <a:gd name="T5" fmla="*/ 9 h 30"/>
                  <a:gd name="T6" fmla="*/ 20 w 29"/>
                  <a:gd name="T7" fmla="*/ 0 h 30"/>
                  <a:gd name="T8" fmla="*/ 0 w 29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0"/>
                    </a:moveTo>
                    <a:lnTo>
                      <a:pt x="9" y="30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7" name="Freeform 453">
                <a:extLst>
                  <a:ext uri="{FF2B5EF4-FFF2-40B4-BE49-F238E27FC236}">
                    <a16:creationId xmlns="" xmlns:a16="http://schemas.microsoft.com/office/drawing/2014/main" id="{E7082BD1-732C-4155-BF1B-EDCBA5B5D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7850" y="2198688"/>
                <a:ext cx="46038" cy="49213"/>
              </a:xfrm>
              <a:custGeom>
                <a:avLst/>
                <a:gdLst>
                  <a:gd name="T0" fmla="*/ 0 w 29"/>
                  <a:gd name="T1" fmla="*/ 22 h 31"/>
                  <a:gd name="T2" fmla="*/ 9 w 29"/>
                  <a:gd name="T3" fmla="*/ 31 h 31"/>
                  <a:gd name="T4" fmla="*/ 29 w 29"/>
                  <a:gd name="T5" fmla="*/ 11 h 31"/>
                  <a:gd name="T6" fmla="*/ 20 w 29"/>
                  <a:gd name="T7" fmla="*/ 0 h 31"/>
                  <a:gd name="T8" fmla="*/ 0 w 29"/>
                  <a:gd name="T9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0" y="22"/>
                    </a:moveTo>
                    <a:lnTo>
                      <a:pt x="9" y="31"/>
                    </a:lnTo>
                    <a:lnTo>
                      <a:pt x="29" y="11"/>
                    </a:lnTo>
                    <a:lnTo>
                      <a:pt x="20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8" name="Freeform 454">
                <a:extLst>
                  <a:ext uri="{FF2B5EF4-FFF2-40B4-BE49-F238E27FC236}">
                    <a16:creationId xmlns="" xmlns:a16="http://schemas.microsoft.com/office/drawing/2014/main" id="{9CC0B994-6555-4BF7-BB13-4CA16BC7E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7050" y="2247900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9 w 30"/>
                  <a:gd name="T3" fmla="*/ 29 h 29"/>
                  <a:gd name="T4" fmla="*/ 30 w 30"/>
                  <a:gd name="T5" fmla="*/ 9 h 29"/>
                  <a:gd name="T6" fmla="*/ 20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9" y="29"/>
                    </a:lnTo>
                    <a:lnTo>
                      <a:pt x="30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9" name="Freeform 455">
                <a:extLst>
                  <a:ext uri="{FF2B5EF4-FFF2-40B4-BE49-F238E27FC236}">
                    <a16:creationId xmlns="" xmlns:a16="http://schemas.microsoft.com/office/drawing/2014/main" id="{47744ACE-0519-47FA-8239-51ABFFEA1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1013" y="2297113"/>
                <a:ext cx="46038" cy="47625"/>
              </a:xfrm>
              <a:custGeom>
                <a:avLst/>
                <a:gdLst>
                  <a:gd name="T0" fmla="*/ 0 w 29"/>
                  <a:gd name="T1" fmla="*/ 21 h 30"/>
                  <a:gd name="T2" fmla="*/ 9 w 29"/>
                  <a:gd name="T3" fmla="*/ 30 h 30"/>
                  <a:gd name="T4" fmla="*/ 29 w 29"/>
                  <a:gd name="T5" fmla="*/ 10 h 30"/>
                  <a:gd name="T6" fmla="*/ 20 w 29"/>
                  <a:gd name="T7" fmla="*/ 0 h 30"/>
                  <a:gd name="T8" fmla="*/ 0 w 29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1"/>
                    </a:moveTo>
                    <a:lnTo>
                      <a:pt x="9" y="30"/>
                    </a:lnTo>
                    <a:lnTo>
                      <a:pt x="29" y="1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0" name="Freeform 456">
                <a:extLst>
                  <a:ext uri="{FF2B5EF4-FFF2-40B4-BE49-F238E27FC236}">
                    <a16:creationId xmlns="" xmlns:a16="http://schemas.microsoft.com/office/drawing/2014/main" id="{C9CE093F-4698-444E-8F70-44ED24F82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213" y="2347913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9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9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1" name="Freeform 457">
                <a:extLst>
                  <a:ext uri="{FF2B5EF4-FFF2-40B4-BE49-F238E27FC236}">
                    <a16:creationId xmlns="" xmlns:a16="http://schemas.microsoft.com/office/drawing/2014/main" id="{5F72DEAC-4596-415F-82E6-886CCC90F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2393950"/>
                <a:ext cx="46038" cy="47625"/>
              </a:xfrm>
              <a:custGeom>
                <a:avLst/>
                <a:gdLst>
                  <a:gd name="T0" fmla="*/ 0 w 29"/>
                  <a:gd name="T1" fmla="*/ 21 h 30"/>
                  <a:gd name="T2" fmla="*/ 9 w 29"/>
                  <a:gd name="T3" fmla="*/ 30 h 30"/>
                  <a:gd name="T4" fmla="*/ 29 w 29"/>
                  <a:gd name="T5" fmla="*/ 10 h 30"/>
                  <a:gd name="T6" fmla="*/ 20 w 29"/>
                  <a:gd name="T7" fmla="*/ 0 h 30"/>
                  <a:gd name="T8" fmla="*/ 0 w 29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1"/>
                    </a:moveTo>
                    <a:lnTo>
                      <a:pt x="9" y="30"/>
                    </a:lnTo>
                    <a:lnTo>
                      <a:pt x="29" y="1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2" name="Freeform 458">
                <a:extLst>
                  <a:ext uri="{FF2B5EF4-FFF2-40B4-BE49-F238E27FC236}">
                    <a16:creationId xmlns="" xmlns:a16="http://schemas.microsoft.com/office/drawing/2014/main" id="{061010E2-39D8-4DF4-B7FA-064F412886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2444750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9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9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3" name="Freeform 459">
                <a:extLst>
                  <a:ext uri="{FF2B5EF4-FFF2-40B4-BE49-F238E27FC236}">
                    <a16:creationId xmlns="" xmlns:a16="http://schemas.microsoft.com/office/drawing/2014/main" id="{ACECFEB9-D812-4A78-BDEF-7EB9AEFE4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163" y="2493963"/>
                <a:ext cx="46038" cy="47625"/>
              </a:xfrm>
              <a:custGeom>
                <a:avLst/>
                <a:gdLst>
                  <a:gd name="T0" fmla="*/ 0 w 29"/>
                  <a:gd name="T1" fmla="*/ 20 h 30"/>
                  <a:gd name="T2" fmla="*/ 9 w 29"/>
                  <a:gd name="T3" fmla="*/ 30 h 30"/>
                  <a:gd name="T4" fmla="*/ 29 w 29"/>
                  <a:gd name="T5" fmla="*/ 9 h 30"/>
                  <a:gd name="T6" fmla="*/ 20 w 29"/>
                  <a:gd name="T7" fmla="*/ 0 h 30"/>
                  <a:gd name="T8" fmla="*/ 0 w 29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0"/>
                    </a:moveTo>
                    <a:lnTo>
                      <a:pt x="9" y="30"/>
                    </a:lnTo>
                    <a:lnTo>
                      <a:pt x="29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4" name="Freeform 460">
                <a:extLst>
                  <a:ext uri="{FF2B5EF4-FFF2-40B4-BE49-F238E27FC236}">
                    <a16:creationId xmlns="" xmlns:a16="http://schemas.microsoft.com/office/drawing/2014/main" id="{C4302083-88A5-440C-BFBC-1FAF36832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3363" y="2541588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10 w 30"/>
                  <a:gd name="T3" fmla="*/ 29 h 29"/>
                  <a:gd name="T4" fmla="*/ 30 w 30"/>
                  <a:gd name="T5" fmla="*/ 9 h 29"/>
                  <a:gd name="T6" fmla="*/ 21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10" y="29"/>
                    </a:lnTo>
                    <a:lnTo>
                      <a:pt x="30" y="9"/>
                    </a:lnTo>
                    <a:lnTo>
                      <a:pt x="2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5" name="Freeform 461">
                <a:extLst>
                  <a:ext uri="{FF2B5EF4-FFF2-40B4-BE49-F238E27FC236}">
                    <a16:creationId xmlns="" xmlns:a16="http://schemas.microsoft.com/office/drawing/2014/main" id="{DBF31645-1549-43FF-965B-7FCB654E4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4150" y="2590800"/>
                <a:ext cx="49213" cy="47625"/>
              </a:xfrm>
              <a:custGeom>
                <a:avLst/>
                <a:gdLst>
                  <a:gd name="T0" fmla="*/ 0 w 31"/>
                  <a:gd name="T1" fmla="*/ 20 h 30"/>
                  <a:gd name="T2" fmla="*/ 11 w 31"/>
                  <a:gd name="T3" fmla="*/ 30 h 30"/>
                  <a:gd name="T4" fmla="*/ 31 w 31"/>
                  <a:gd name="T5" fmla="*/ 9 h 30"/>
                  <a:gd name="T6" fmla="*/ 22 w 31"/>
                  <a:gd name="T7" fmla="*/ 0 h 30"/>
                  <a:gd name="T8" fmla="*/ 0 w 31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20"/>
                    </a:moveTo>
                    <a:lnTo>
                      <a:pt x="11" y="30"/>
                    </a:lnTo>
                    <a:lnTo>
                      <a:pt x="31" y="9"/>
                    </a:lnTo>
                    <a:lnTo>
                      <a:pt x="22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6" name="Freeform 462">
                <a:extLst>
                  <a:ext uri="{FF2B5EF4-FFF2-40B4-BE49-F238E27FC236}">
                    <a16:creationId xmlns="" xmlns:a16="http://schemas.microsoft.com/office/drawing/2014/main" id="{7A7F78F4-6552-43ED-87CA-0B766206A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8113" y="2640013"/>
                <a:ext cx="46038" cy="47625"/>
              </a:xfrm>
              <a:custGeom>
                <a:avLst/>
                <a:gdLst>
                  <a:gd name="T0" fmla="*/ 0 w 29"/>
                  <a:gd name="T1" fmla="*/ 21 h 30"/>
                  <a:gd name="T2" fmla="*/ 9 w 29"/>
                  <a:gd name="T3" fmla="*/ 30 h 30"/>
                  <a:gd name="T4" fmla="*/ 29 w 29"/>
                  <a:gd name="T5" fmla="*/ 10 h 30"/>
                  <a:gd name="T6" fmla="*/ 20 w 29"/>
                  <a:gd name="T7" fmla="*/ 0 h 30"/>
                  <a:gd name="T8" fmla="*/ 0 w 29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0" y="21"/>
                    </a:moveTo>
                    <a:lnTo>
                      <a:pt x="9" y="30"/>
                    </a:lnTo>
                    <a:lnTo>
                      <a:pt x="29" y="10"/>
                    </a:lnTo>
                    <a:lnTo>
                      <a:pt x="20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7" name="Freeform 463">
                <a:extLst>
                  <a:ext uri="{FF2B5EF4-FFF2-40B4-BE49-F238E27FC236}">
                    <a16:creationId xmlns="" xmlns:a16="http://schemas.microsoft.com/office/drawing/2014/main" id="{5180E234-D0D6-466A-9FCF-8EEAF0905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313" y="2687638"/>
                <a:ext cx="47625" cy="47625"/>
              </a:xfrm>
              <a:custGeom>
                <a:avLst/>
                <a:gdLst>
                  <a:gd name="T0" fmla="*/ 0 w 30"/>
                  <a:gd name="T1" fmla="*/ 20 h 30"/>
                  <a:gd name="T2" fmla="*/ 9 w 30"/>
                  <a:gd name="T3" fmla="*/ 30 h 30"/>
                  <a:gd name="T4" fmla="*/ 30 w 30"/>
                  <a:gd name="T5" fmla="*/ 9 h 30"/>
                  <a:gd name="T6" fmla="*/ 20 w 30"/>
                  <a:gd name="T7" fmla="*/ 0 h 30"/>
                  <a:gd name="T8" fmla="*/ 0 w 30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0">
                    <a:moveTo>
                      <a:pt x="0" y="20"/>
                    </a:moveTo>
                    <a:lnTo>
                      <a:pt x="9" y="30"/>
                    </a:lnTo>
                    <a:lnTo>
                      <a:pt x="30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8" name="Freeform 464">
                <a:extLst>
                  <a:ext uri="{FF2B5EF4-FFF2-40B4-BE49-F238E27FC236}">
                    <a16:creationId xmlns="" xmlns:a16="http://schemas.microsoft.com/office/drawing/2014/main" id="{E35E5410-4709-4ED6-80F2-61537EC70F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736850"/>
                <a:ext cx="49213" cy="47625"/>
              </a:xfrm>
              <a:custGeom>
                <a:avLst/>
                <a:gdLst>
                  <a:gd name="T0" fmla="*/ 0 w 31"/>
                  <a:gd name="T1" fmla="*/ 21 h 30"/>
                  <a:gd name="T2" fmla="*/ 9 w 31"/>
                  <a:gd name="T3" fmla="*/ 30 h 30"/>
                  <a:gd name="T4" fmla="*/ 31 w 31"/>
                  <a:gd name="T5" fmla="*/ 10 h 30"/>
                  <a:gd name="T6" fmla="*/ 22 w 31"/>
                  <a:gd name="T7" fmla="*/ 0 h 30"/>
                  <a:gd name="T8" fmla="*/ 0 w 31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0" y="21"/>
                    </a:moveTo>
                    <a:lnTo>
                      <a:pt x="9" y="30"/>
                    </a:lnTo>
                    <a:lnTo>
                      <a:pt x="31" y="10"/>
                    </a:lnTo>
                    <a:lnTo>
                      <a:pt x="22" y="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9" name="Freeform 465">
                <a:extLst>
                  <a:ext uri="{FF2B5EF4-FFF2-40B4-BE49-F238E27FC236}">
                    <a16:creationId xmlns="" xmlns:a16="http://schemas.microsoft.com/office/drawing/2014/main" id="{5FFB81D5-D283-4393-857E-3EC5D1964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40475" y="2787650"/>
                <a:ext cx="47625" cy="46038"/>
              </a:xfrm>
              <a:custGeom>
                <a:avLst/>
                <a:gdLst>
                  <a:gd name="T0" fmla="*/ 0 w 30"/>
                  <a:gd name="T1" fmla="*/ 20 h 29"/>
                  <a:gd name="T2" fmla="*/ 9 w 30"/>
                  <a:gd name="T3" fmla="*/ 29 h 29"/>
                  <a:gd name="T4" fmla="*/ 30 w 30"/>
                  <a:gd name="T5" fmla="*/ 9 h 29"/>
                  <a:gd name="T6" fmla="*/ 20 w 30"/>
                  <a:gd name="T7" fmla="*/ 0 h 29"/>
                  <a:gd name="T8" fmla="*/ 0 w 30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9">
                    <a:moveTo>
                      <a:pt x="0" y="20"/>
                    </a:moveTo>
                    <a:lnTo>
                      <a:pt x="9" y="29"/>
                    </a:lnTo>
                    <a:lnTo>
                      <a:pt x="30" y="9"/>
                    </a:lnTo>
                    <a:lnTo>
                      <a:pt x="20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91" name="Oval 466">
            <a:extLst>
              <a:ext uri="{FF2B5EF4-FFF2-40B4-BE49-F238E27FC236}">
                <a16:creationId xmlns="" xmlns:a16="http://schemas.microsoft.com/office/drawing/2014/main" id="{8505C919-4AE9-4AA9-B352-9D0AC287C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419" y="4149080"/>
            <a:ext cx="1025525" cy="10255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7" name="Oval 472">
            <a:extLst>
              <a:ext uri="{FF2B5EF4-FFF2-40B4-BE49-F238E27FC236}">
                <a16:creationId xmlns="" xmlns:a16="http://schemas.microsoft.com/office/drawing/2014/main" id="{4942BC68-268B-4E7B-9523-9F3C8A4B0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682" y="3087043"/>
            <a:ext cx="630238" cy="6302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0" name="Oval 471">
            <a:extLst>
              <a:ext uri="{FF2B5EF4-FFF2-40B4-BE49-F238E27FC236}">
                <a16:creationId xmlns="" xmlns:a16="http://schemas.microsoft.com/office/drawing/2014/main" id="{310F899F-37F1-4A31-9007-4C896B3FC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082" y="4336405"/>
            <a:ext cx="630238" cy="6270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3" name="Oval 470">
            <a:extLst>
              <a:ext uri="{FF2B5EF4-FFF2-40B4-BE49-F238E27FC236}">
                <a16:creationId xmlns="" xmlns:a16="http://schemas.microsoft.com/office/drawing/2014/main" id="{0FA4E2A5-08A0-49E2-B032-5EE470341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5794" y="5593705"/>
            <a:ext cx="630238" cy="6318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06" name="Oval 473">
            <a:extLst>
              <a:ext uri="{FF2B5EF4-FFF2-40B4-BE49-F238E27FC236}">
                <a16:creationId xmlns="" xmlns:a16="http://schemas.microsoft.com/office/drawing/2014/main" id="{72E45E42-ACB9-4665-9816-B2B40B59A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599" y="2567930"/>
            <a:ext cx="627063" cy="6270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9" name="Oval 467">
            <a:extLst>
              <a:ext uri="{FF2B5EF4-FFF2-40B4-BE49-F238E27FC236}">
                <a16:creationId xmlns="" xmlns:a16="http://schemas.microsoft.com/office/drawing/2014/main" id="{352A1F54-322B-4156-970C-059A991D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469" y="3087043"/>
            <a:ext cx="630238" cy="6302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12" name="Oval 468">
            <a:extLst>
              <a:ext uri="{FF2B5EF4-FFF2-40B4-BE49-F238E27FC236}">
                <a16:creationId xmlns="" xmlns:a16="http://schemas.microsoft.com/office/drawing/2014/main" id="{D109694F-1F0B-4610-9446-3D10A6CD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094" y="4347518"/>
            <a:ext cx="630238" cy="628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5" name="Oval 469">
            <a:extLst>
              <a:ext uri="{FF2B5EF4-FFF2-40B4-BE49-F238E27FC236}">
                <a16:creationId xmlns="" xmlns:a16="http://schemas.microsoft.com/office/drawing/2014/main" id="{A77CA5B1-B0F8-4CD2-B0E5-E19EEEF05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494" y="5593705"/>
            <a:ext cx="630238" cy="6318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8" name="Oval 473">
            <a:extLst>
              <a:ext uri="{FF2B5EF4-FFF2-40B4-BE49-F238E27FC236}">
                <a16:creationId xmlns="" xmlns:a16="http://schemas.microsoft.com/office/drawing/2014/main" id="{23FFCB28-7B3F-4517-8DAB-D4644A2D9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696" y="5929461"/>
            <a:ext cx="627063" cy="6270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1" name="TextBox 380">
            <a:extLst>
              <a:ext uri="{FF2B5EF4-FFF2-40B4-BE49-F238E27FC236}">
                <a16:creationId xmlns="" xmlns:a16="http://schemas.microsoft.com/office/drawing/2014/main" id="{621D8637-56C5-426C-86A0-B78C5751E45D}"/>
              </a:ext>
            </a:extLst>
          </p:cNvPr>
          <p:cNvSpPr txBox="1"/>
          <p:nvPr/>
        </p:nvSpPr>
        <p:spPr>
          <a:xfrm>
            <a:off x="5901007" y="4451200"/>
            <a:ext cx="102076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Findrisk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="" xmlns:a16="http://schemas.microsoft.com/office/drawing/2014/main" id="{EEF872A8-5AD5-4B33-B50A-AC79ECB4AE64}"/>
              </a:ext>
            </a:extLst>
          </p:cNvPr>
          <p:cNvSpPr txBox="1"/>
          <p:nvPr/>
        </p:nvSpPr>
        <p:spPr>
          <a:xfrm>
            <a:off x="5187553" y="2432523"/>
            <a:ext cx="144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a-ES" sz="1400" dirty="0"/>
              <a:t>Edat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TextBox 386">
                <a:extLst>
                  <a:ext uri="{FF2B5EF4-FFF2-40B4-BE49-F238E27FC236}">
                    <a16:creationId xmlns="" xmlns:a16="http://schemas.microsoft.com/office/drawing/2014/main" id="{60C3B31F-DA4D-4CCF-9A6A-1EF52130B3C2}"/>
                  </a:ext>
                </a:extLst>
              </p:cNvPr>
              <p:cNvSpPr txBox="1"/>
              <p:nvPr/>
            </p:nvSpPr>
            <p:spPr>
              <a:xfrm>
                <a:off x="6916615" y="2517514"/>
                <a:ext cx="2260037" cy="86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ca-ES" sz="1400" dirty="0"/>
                  <a:t>Índex de massa corporal:    </a:t>
                </a:r>
                <a14:m>
                  <m:oMath xmlns:m="http://schemas.openxmlformats.org/officeDocument/2006/math">
                    <m:r>
                      <a:rPr lang="ca-ES" sz="1400" i="1">
                        <a:latin typeface="Cambria Math"/>
                      </a:rPr>
                      <m:t>𝐼𝑀𝐶</m:t>
                    </m:r>
                    <m:r>
                      <a:rPr lang="ca-ES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ca-E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a-ES" sz="1400" i="1">
                            <a:latin typeface="Cambria Math"/>
                          </a:rPr>
                          <m:t>𝑝𝑒𝑠</m:t>
                        </m:r>
                        <m:r>
                          <a:rPr lang="ca-ES" sz="1400" i="1">
                            <a:latin typeface="Cambria Math"/>
                          </a:rPr>
                          <m:t> (</m:t>
                        </m:r>
                        <m:r>
                          <a:rPr lang="ca-ES" sz="1400" i="1">
                            <a:latin typeface="Cambria Math"/>
                          </a:rPr>
                          <m:t>𝑘𝑔</m:t>
                        </m:r>
                        <m:r>
                          <a:rPr lang="ca-ES" sz="1400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ca-ES" sz="1400" i="1">
                            <a:latin typeface="Cambria Math"/>
                          </a:rPr>
                          <m:t>𝑎𝑙𝑡𝑢𝑟𝑎</m:t>
                        </m:r>
                        <m:r>
                          <a:rPr lang="ca-ES" sz="1400" i="1">
                            <a:latin typeface="Cambria Math"/>
                          </a:rPr>
                          <m:t> (</m:t>
                        </m:r>
                        <m:sSup>
                          <m:sSupPr>
                            <m:ctrlPr>
                              <a:rPr lang="ca-E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a-ES" sz="1400" i="1"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ca-ES" sz="1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ca-ES" sz="14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ca-ES" sz="1400" dirty="0"/>
              </a:p>
              <a:p>
                <a:pPr lvl="0" algn="ctr"/>
                <a:endParaRPr lang="ca-ES" sz="1400" dirty="0"/>
              </a:p>
            </p:txBody>
          </p:sp>
        </mc:Choice>
        <mc:Fallback xmlns=""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60C3B31F-DA4D-4CCF-9A6A-1EF52130B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615" y="2517514"/>
                <a:ext cx="2260037" cy="866391"/>
              </a:xfrm>
              <a:prstGeom prst="rect">
                <a:avLst/>
              </a:prstGeom>
              <a:blipFill>
                <a:blip r:embed="rId5"/>
                <a:stretch>
                  <a:fillRect t="-1408" r="-18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ABF5BB9D-EB65-44F8-9517-8B1779CBDA31}"/>
              </a:ext>
            </a:extLst>
          </p:cNvPr>
          <p:cNvSpPr txBox="1"/>
          <p:nvPr/>
        </p:nvSpPr>
        <p:spPr>
          <a:xfrm>
            <a:off x="8098998" y="3848567"/>
            <a:ext cx="10595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ca-ES" sz="1400" dirty="0"/>
              <a:t>Perímetre </a:t>
            </a:r>
          </a:p>
          <a:p>
            <a:pPr lvl="0"/>
            <a:r>
              <a:rPr lang="ca-ES" sz="1400" dirty="0"/>
              <a:t>de cintura</a:t>
            </a:r>
          </a:p>
          <a:p>
            <a:pPr lvl="0"/>
            <a:endParaRPr lang="es-ES" sz="1400" dirty="0"/>
          </a:p>
        </p:txBody>
      </p:sp>
      <p:sp>
        <p:nvSpPr>
          <p:cNvPr id="390" name="TextBox 389">
            <a:extLst>
              <a:ext uri="{FF2B5EF4-FFF2-40B4-BE49-F238E27FC236}">
                <a16:creationId xmlns="" xmlns:a16="http://schemas.microsoft.com/office/drawing/2014/main" id="{A3FC28EF-F1E9-4C68-9CB6-C612BB7295FF}"/>
              </a:ext>
            </a:extLst>
          </p:cNvPr>
          <p:cNvSpPr txBox="1"/>
          <p:nvPr/>
        </p:nvSpPr>
        <p:spPr>
          <a:xfrm>
            <a:off x="8003651" y="5558480"/>
            <a:ext cx="10866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ca-ES" sz="1400" dirty="0"/>
              <a:t>Activitat física</a:t>
            </a:r>
          </a:p>
          <a:p>
            <a:pPr lvl="0"/>
            <a:endParaRPr lang="es-ES" sz="1400" dirty="0"/>
          </a:p>
        </p:txBody>
      </p:sp>
      <p:sp>
        <p:nvSpPr>
          <p:cNvPr id="392" name="TextBox 391">
            <a:extLst>
              <a:ext uri="{FF2B5EF4-FFF2-40B4-BE49-F238E27FC236}">
                <a16:creationId xmlns="" xmlns:a16="http://schemas.microsoft.com/office/drawing/2014/main" id="{3B260E64-427D-486B-82F1-3548D1CABFCA}"/>
              </a:ext>
            </a:extLst>
          </p:cNvPr>
          <p:cNvSpPr txBox="1"/>
          <p:nvPr/>
        </p:nvSpPr>
        <p:spPr>
          <a:xfrm>
            <a:off x="5438310" y="6511669"/>
            <a:ext cx="3160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a-ES" sz="1400" dirty="0"/>
              <a:t>Consum de verdures i fruites</a:t>
            </a:r>
          </a:p>
          <a:p>
            <a:pPr lvl="0" algn="ctr"/>
            <a:endParaRPr lang="es-ES" sz="1400" dirty="0"/>
          </a:p>
        </p:txBody>
      </p:sp>
      <p:sp>
        <p:nvSpPr>
          <p:cNvPr id="394" name="TextBox 393">
            <a:extLst>
              <a:ext uri="{FF2B5EF4-FFF2-40B4-BE49-F238E27FC236}">
                <a16:creationId xmlns="" xmlns:a16="http://schemas.microsoft.com/office/drawing/2014/main" id="{DD16976C-2CA4-409A-8898-089C1CBFA29D}"/>
              </a:ext>
            </a:extLst>
          </p:cNvPr>
          <p:cNvSpPr txBox="1"/>
          <p:nvPr/>
        </p:nvSpPr>
        <p:spPr>
          <a:xfrm>
            <a:off x="3467383" y="5532083"/>
            <a:ext cx="13438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ca-ES" sz="1400" dirty="0"/>
              <a:t>Consum de medicaments pel control de la hipertensió arterial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="" xmlns:a16="http://schemas.microsoft.com/office/drawing/2014/main" id="{8B4B32B8-10F9-435C-9F08-F934E9BD4A2F}"/>
              </a:ext>
            </a:extLst>
          </p:cNvPr>
          <p:cNvSpPr txBox="1"/>
          <p:nvPr/>
        </p:nvSpPr>
        <p:spPr>
          <a:xfrm>
            <a:off x="3117457" y="4298305"/>
            <a:ext cx="11863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ca-ES" sz="1400" dirty="0"/>
              <a:t>Antecedents de glucèmia elevada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="" xmlns:a16="http://schemas.microsoft.com/office/drawing/2014/main" id="{FA95201D-3079-4BCB-BF1B-C545CFBB5D34}"/>
              </a:ext>
            </a:extLst>
          </p:cNvPr>
          <p:cNvSpPr txBox="1"/>
          <p:nvPr/>
        </p:nvSpPr>
        <p:spPr>
          <a:xfrm>
            <a:off x="3675199" y="3018616"/>
            <a:ext cx="11746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ca-ES" sz="1400" dirty="0"/>
              <a:t>Antecedents familiars de diabetis</a:t>
            </a:r>
            <a:endParaRPr lang="es-ES" sz="1400" dirty="0"/>
          </a:p>
        </p:txBody>
      </p:sp>
      <p:sp>
        <p:nvSpPr>
          <p:cNvPr id="400" name="TextBox 399">
            <a:extLst>
              <a:ext uri="{FF2B5EF4-FFF2-40B4-BE49-F238E27FC236}">
                <a16:creationId xmlns="" xmlns:a16="http://schemas.microsoft.com/office/drawing/2014/main" id="{4639FB81-F28A-4AD5-90C9-BBD836D4FE35}"/>
              </a:ext>
            </a:extLst>
          </p:cNvPr>
          <p:cNvSpPr txBox="1"/>
          <p:nvPr/>
        </p:nvSpPr>
        <p:spPr>
          <a:xfrm>
            <a:off x="352804" y="2830978"/>
            <a:ext cx="2765881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ca-ES" sz="1600" dirty="0"/>
              <a:t>A Europa, per a detectar si una persona té risc o no de presentar diabetis  en el futur s’utilitza l’escala </a:t>
            </a:r>
            <a:r>
              <a:rPr lang="ca-ES" sz="1600" b="1" dirty="0">
                <a:solidFill>
                  <a:srgbClr val="31A8DF"/>
                </a:solidFill>
              </a:rPr>
              <a:t>FINDRISK</a:t>
            </a:r>
            <a:r>
              <a:rPr lang="ca-ES" sz="1600" dirty="0"/>
              <a:t> (</a:t>
            </a:r>
            <a:r>
              <a:rPr lang="ca-ES" sz="1600" b="1" dirty="0" err="1">
                <a:solidFill>
                  <a:srgbClr val="31A8DF"/>
                </a:solidFill>
              </a:rPr>
              <a:t>Finnish</a:t>
            </a:r>
            <a:r>
              <a:rPr lang="ca-ES" sz="1600" b="1" dirty="0">
                <a:solidFill>
                  <a:srgbClr val="31A8DF"/>
                </a:solidFill>
              </a:rPr>
              <a:t> </a:t>
            </a:r>
            <a:r>
              <a:rPr lang="ca-ES" sz="1600" b="1" dirty="0" err="1">
                <a:solidFill>
                  <a:srgbClr val="31A8DF"/>
                </a:solidFill>
              </a:rPr>
              <a:t>Diabetes</a:t>
            </a:r>
            <a:r>
              <a:rPr lang="ca-ES" sz="1600" b="1" dirty="0">
                <a:solidFill>
                  <a:srgbClr val="31A8DF"/>
                </a:solidFill>
              </a:rPr>
              <a:t> </a:t>
            </a:r>
            <a:r>
              <a:rPr lang="ca-ES" sz="1600" b="1" dirty="0" err="1">
                <a:solidFill>
                  <a:srgbClr val="31A8DF"/>
                </a:solidFill>
              </a:rPr>
              <a:t>Risk</a:t>
            </a:r>
            <a:r>
              <a:rPr lang="ca-ES" sz="1600" b="1" dirty="0">
                <a:solidFill>
                  <a:srgbClr val="31A8DF"/>
                </a:solidFill>
              </a:rPr>
              <a:t> </a:t>
            </a:r>
            <a:r>
              <a:rPr lang="ca-ES" sz="1600" b="1" dirty="0" err="1">
                <a:solidFill>
                  <a:srgbClr val="31A8DF"/>
                </a:solidFill>
              </a:rPr>
              <a:t>Score</a:t>
            </a:r>
            <a:r>
              <a:rPr lang="ca-ES" sz="1600" dirty="0"/>
              <a:t>).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ca-ES" sz="1600" dirty="0"/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ca-ES" sz="1600" dirty="0"/>
              <a:t>L’escala FINDRISK es composa de vuit preguntes amb puntuacions predeterminades i </a:t>
            </a:r>
            <a:r>
              <a:rPr lang="ca-ES" sz="1600" b="1" dirty="0">
                <a:solidFill>
                  <a:srgbClr val="31A8DF"/>
                </a:solidFill>
              </a:rPr>
              <a:t>estima la probabilitat de desenvolupar diabetis tipus 2 en els propers 10 anys</a:t>
            </a:r>
            <a:r>
              <a:rPr lang="ca-ES" sz="1600" dirty="0"/>
              <a:t>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79">
        <p:fade/>
      </p:transition>
    </mc:Choice>
    <mc:Fallback xmlns="">
      <p:transition spd="med" advTm="573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1819D23D-DE93-4870-9A9A-9EC8AC6849C4}"/>
              </a:ext>
            </a:extLst>
          </p:cNvPr>
          <p:cNvSpPr/>
          <p:nvPr/>
        </p:nvSpPr>
        <p:spPr>
          <a:xfrm>
            <a:off x="576000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Introducció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="" xmlns:a16="http://schemas.microsoft.com/office/drawing/2014/main" id="{3DAA9FE7-6F5C-4AE3-88BE-EAFB0DED28FC}"/>
              </a:ext>
            </a:extLst>
          </p:cNvPr>
          <p:cNvSpPr/>
          <p:nvPr/>
        </p:nvSpPr>
        <p:spPr>
          <a:xfrm>
            <a:off x="2556152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Símptomes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="" xmlns:a16="http://schemas.microsoft.com/office/drawing/2014/main" id="{BA169121-D60E-49F2-9361-B357B585CF11}"/>
              </a:ext>
            </a:extLst>
          </p:cNvPr>
          <p:cNvSpPr/>
          <p:nvPr/>
        </p:nvSpPr>
        <p:spPr>
          <a:xfrm>
            <a:off x="4536304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Causes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="" xmlns:a16="http://schemas.microsoft.com/office/drawing/2014/main" id="{E4404319-B7C3-4153-9854-557AF756D1FE}"/>
              </a:ext>
            </a:extLst>
          </p:cNvPr>
          <p:cNvSpPr/>
          <p:nvPr/>
        </p:nvSpPr>
        <p:spPr>
          <a:xfrm>
            <a:off x="6516456" y="360000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Complicacions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="" xmlns:a16="http://schemas.microsoft.com/office/drawing/2014/main" id="{541DB1B6-84D5-426B-9C93-E006DA75B80A}"/>
              </a:ext>
            </a:extLst>
          </p:cNvPr>
          <p:cNvSpPr/>
          <p:nvPr/>
        </p:nvSpPr>
        <p:spPr>
          <a:xfrm>
            <a:off x="576000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 dirty="0">
                <a:solidFill>
                  <a:prstClr val="white"/>
                </a:solidFill>
                <a:latin typeface="Calibri"/>
              </a:rPr>
              <a:t>Risc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="" xmlns:a16="http://schemas.microsoft.com/office/drawing/2014/main" id="{48BD5418-FB75-4278-904D-A80C10194EB1}"/>
              </a:ext>
            </a:extLst>
          </p:cNvPr>
          <p:cNvSpPr/>
          <p:nvPr/>
        </p:nvSpPr>
        <p:spPr>
          <a:xfrm>
            <a:off x="2556152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a-ES" sz="1600">
                <a:solidFill>
                  <a:prstClr val="white"/>
                </a:solidFill>
                <a:latin typeface="Calibri"/>
              </a:rPr>
              <a:t>Impacte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="" xmlns:a16="http://schemas.microsoft.com/office/drawing/2014/main" id="{D374B54D-C72A-4719-BAEE-1B8F82DAB300}"/>
              </a:ext>
            </a:extLst>
          </p:cNvPr>
          <p:cNvSpPr/>
          <p:nvPr/>
        </p:nvSpPr>
        <p:spPr>
          <a:xfrm>
            <a:off x="4536304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Tractament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="" xmlns:a16="http://schemas.microsoft.com/office/drawing/2014/main" id="{A8DE6532-FBE4-464D-8C16-3689F6EA36DF}"/>
              </a:ext>
            </a:extLst>
          </p:cNvPr>
          <p:cNvSpPr/>
          <p:nvPr/>
        </p:nvSpPr>
        <p:spPr>
          <a:xfrm>
            <a:off x="6516456" y="703744"/>
            <a:ext cx="1980000" cy="32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3E7BF39-4AA4-4291-87B9-54FDE45891A4}"/>
              </a:ext>
            </a:extLst>
          </p:cNvPr>
          <p:cNvGrpSpPr/>
          <p:nvPr/>
        </p:nvGrpSpPr>
        <p:grpSpPr>
          <a:xfrm>
            <a:off x="1448976" y="1064930"/>
            <a:ext cx="6246069" cy="707886"/>
            <a:chOff x="-498803" y="1640994"/>
            <a:chExt cx="6246069" cy="70788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8004E11E-6138-4A25-8903-2F287FF38EA6}"/>
                </a:ext>
              </a:extLst>
            </p:cNvPr>
            <p:cNvSpPr txBox="1"/>
            <p:nvPr/>
          </p:nvSpPr>
          <p:spPr>
            <a:xfrm>
              <a:off x="-498803" y="1640994"/>
              <a:ext cx="62460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Situació</a:t>
              </a:r>
              <a:r>
                <a:rPr kumimoji="0" lang="es-E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de la diabetis al </a:t>
              </a:r>
              <a:r>
                <a:rPr kumimoji="0" lang="es-ES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món</a:t>
              </a:r>
              <a:endParaRPr kumimoji="0" lang="ca-E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5C99A98F-9EE2-43A9-B37B-CB96D7B5A8B4}"/>
                </a:ext>
              </a:extLst>
            </p:cNvPr>
            <p:cNvCxnSpPr>
              <a:cxnSpLocks/>
            </p:cNvCxnSpPr>
            <p:nvPr/>
          </p:nvCxnSpPr>
          <p:spPr>
            <a:xfrm>
              <a:off x="-498803" y="2196985"/>
              <a:ext cx="6246069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2 Marcador de contenido">
            <a:extLst>
              <a:ext uri="{FF2B5EF4-FFF2-40B4-BE49-F238E27FC236}">
                <a16:creationId xmlns="" xmlns:a16="http://schemas.microsoft.com/office/drawing/2014/main" id="{2C528725-2C8C-4CDA-926A-37C0AC9C6649}"/>
              </a:ext>
            </a:extLst>
          </p:cNvPr>
          <p:cNvSpPr txBox="1">
            <a:spLocks/>
          </p:cNvSpPr>
          <p:nvPr/>
        </p:nvSpPr>
        <p:spPr>
          <a:xfrm>
            <a:off x="576000" y="1918800"/>
            <a:ext cx="7920456" cy="3024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Segons l'OMS </a:t>
            </a:r>
            <a:r>
              <a:rPr lang="ca-ES" sz="2000" dirty="0" smtClean="0"/>
              <a:t>es </a:t>
            </a:r>
            <a:r>
              <a:rPr lang="ca-ES" sz="2000" dirty="0"/>
              <a:t>calcula que </a:t>
            </a:r>
            <a:r>
              <a:rPr lang="ca-ES" sz="2000" b="1" dirty="0" smtClean="0">
                <a:solidFill>
                  <a:srgbClr val="31A8DF"/>
                </a:solidFill>
              </a:rPr>
              <a:t>422 </a:t>
            </a:r>
            <a:r>
              <a:rPr lang="ca-ES" sz="2000" b="1" dirty="0">
                <a:solidFill>
                  <a:srgbClr val="31A8DF"/>
                </a:solidFill>
              </a:rPr>
              <a:t>milions</a:t>
            </a:r>
            <a:r>
              <a:rPr lang="ca-ES" sz="2000" dirty="0"/>
              <a:t> de persones </a:t>
            </a:r>
            <a:r>
              <a:rPr lang="ca-ES" sz="2000" b="1" dirty="0">
                <a:solidFill>
                  <a:srgbClr val="31A8DF"/>
                </a:solidFill>
              </a:rPr>
              <a:t>pateixen diabetis </a:t>
            </a:r>
            <a:r>
              <a:rPr lang="ca-ES" sz="2000" dirty="0"/>
              <a:t>a tot el món. El 2013, per primera vegada en la seva història, l'Organització Mundial de la Salut (OMS) va incloure aquesta malaltia entre les deu que més morts provoquen, amb </a:t>
            </a:r>
            <a:r>
              <a:rPr lang="ca-ES" sz="2000" b="1" dirty="0">
                <a:solidFill>
                  <a:srgbClr val="31A8DF"/>
                </a:solidFill>
              </a:rPr>
              <a:t>1,4 milions </a:t>
            </a:r>
            <a:r>
              <a:rPr lang="ca-ES" sz="2000" dirty="0"/>
              <a:t>de persones </a:t>
            </a:r>
            <a:r>
              <a:rPr lang="ca-ES" sz="2000" b="1" dirty="0">
                <a:solidFill>
                  <a:srgbClr val="31A8DF"/>
                </a:solidFill>
              </a:rPr>
              <a:t>mortes</a:t>
            </a:r>
            <a:r>
              <a:rPr lang="ca-ES" sz="2000" dirty="0"/>
              <a:t> anualment per causes relacionades amb ella.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ca-ES" sz="2000" dirty="0"/>
              <a:t>També a nivell mundial, el </a:t>
            </a:r>
            <a:r>
              <a:rPr lang="ca-ES" sz="2000" b="1" dirty="0">
                <a:solidFill>
                  <a:srgbClr val="31A8DF"/>
                </a:solidFill>
              </a:rPr>
              <a:t>cost</a:t>
            </a:r>
            <a:r>
              <a:rPr lang="ca-ES" sz="2000" dirty="0"/>
              <a:t> de tractar la diabetis o les seves complicacions s'ha </a:t>
            </a:r>
            <a:r>
              <a:rPr lang="ca-ES" sz="2000" b="1" dirty="0">
                <a:solidFill>
                  <a:srgbClr val="31A8DF"/>
                </a:solidFill>
              </a:rPr>
              <a:t>incrementat un 208% </a:t>
            </a:r>
            <a:r>
              <a:rPr lang="ca-ES" sz="2000" dirty="0"/>
              <a:t>en els últims nou anys, estimant-se a dia d'avui al voltant dels </a:t>
            </a:r>
            <a:r>
              <a:rPr lang="ca-ES" sz="2000" b="1" dirty="0">
                <a:solidFill>
                  <a:srgbClr val="31A8DF"/>
                </a:solidFill>
              </a:rPr>
              <a:t>470.000 milions de dòlars</a:t>
            </a:r>
            <a:r>
              <a:rPr lang="ca-ES" sz="20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ca-ES" sz="2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121">
        <p:fade/>
      </p:transition>
    </mc:Choice>
    <mc:Fallback xmlns="">
      <p:transition spd="med" advTm="28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omplete 3 Colors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12959F"/>
      </a:accent1>
      <a:accent2>
        <a:srgbClr val="31A8DF"/>
      </a:accent2>
      <a:accent3>
        <a:srgbClr val="7FBC41"/>
      </a:accent3>
      <a:accent4>
        <a:srgbClr val="0D6F77"/>
      </a:accent4>
      <a:accent5>
        <a:srgbClr val="1B81B0"/>
      </a:accent5>
      <a:accent6>
        <a:srgbClr val="5F8C30"/>
      </a:accent6>
      <a:hlink>
        <a:srgbClr val="A05024"/>
      </a:hlink>
      <a:folHlink>
        <a:srgbClr val="FEC037"/>
      </a:folHlink>
    </a:clrScheme>
    <a:fontScheme name="Custom 3">
      <a:majorFont>
        <a:latin typeface="Ralewa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1743</Words>
  <Application>Microsoft Office PowerPoint</Application>
  <PresentationFormat>Presentación en pantalla (4:3)</PresentationFormat>
  <Paragraphs>319</Paragraphs>
  <Slides>20</Slides>
  <Notes>3</Notes>
  <HiddenSlides>0</HiddenSlides>
  <MMClips>20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Bebas</vt:lpstr>
      <vt:lpstr>Calibri</vt:lpstr>
      <vt:lpstr>Cambria Math</vt:lpstr>
      <vt:lpstr>Raleway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CarlesM</dc:creator>
  <cp:lastModifiedBy>Carles</cp:lastModifiedBy>
  <cp:revision>48</cp:revision>
  <dcterms:created xsi:type="dcterms:W3CDTF">2020-10-16T07:37:03Z</dcterms:created>
  <dcterms:modified xsi:type="dcterms:W3CDTF">2021-01-03T11:51:52Z</dcterms:modified>
</cp:coreProperties>
</file>